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538" r:id="rId2"/>
    <p:sldId id="256" r:id="rId3"/>
    <p:sldId id="542" r:id="rId4"/>
    <p:sldId id="257" r:id="rId5"/>
    <p:sldId id="258" r:id="rId6"/>
    <p:sldId id="259" r:id="rId7"/>
    <p:sldId id="260" r:id="rId8"/>
    <p:sldId id="262" r:id="rId9"/>
    <p:sldId id="263" r:id="rId10"/>
    <p:sldId id="266" r:id="rId11"/>
    <p:sldId id="267" r:id="rId12"/>
    <p:sldId id="268" r:id="rId13"/>
    <p:sldId id="269" r:id="rId14"/>
    <p:sldId id="270" r:id="rId15"/>
    <p:sldId id="271" r:id="rId16"/>
    <p:sldId id="272" r:id="rId17"/>
    <p:sldId id="273" r:id="rId18"/>
    <p:sldId id="274" r:id="rId19"/>
    <p:sldId id="275" r:id="rId20"/>
    <p:sldId id="543" r:id="rId21"/>
    <p:sldId id="544" r:id="rId22"/>
    <p:sldId id="545" r:id="rId23"/>
    <p:sldId id="276" r:id="rId24"/>
    <p:sldId id="277" r:id="rId25"/>
    <p:sldId id="278" r:id="rId26"/>
    <p:sldId id="279" r:id="rId27"/>
    <p:sldId id="280" r:id="rId28"/>
    <p:sldId id="295" r:id="rId29"/>
    <p:sldId id="546" r:id="rId30"/>
    <p:sldId id="296" r:id="rId31"/>
    <p:sldId id="297" r:id="rId32"/>
    <p:sldId id="298" r:id="rId33"/>
    <p:sldId id="299" r:id="rId34"/>
    <p:sldId id="300" r:id="rId35"/>
    <p:sldId id="303" r:id="rId36"/>
    <p:sldId id="304" r:id="rId37"/>
    <p:sldId id="305" r:id="rId38"/>
    <p:sldId id="306" r:id="rId39"/>
    <p:sldId id="308" r:id="rId40"/>
    <p:sldId id="309" r:id="rId41"/>
    <p:sldId id="310" r:id="rId42"/>
    <p:sldId id="311" r:id="rId43"/>
    <p:sldId id="312" r:id="rId44"/>
    <p:sldId id="313" r:id="rId45"/>
    <p:sldId id="314" r:id="rId46"/>
    <p:sldId id="315" r:id="rId47"/>
    <p:sldId id="316" r:id="rId48"/>
    <p:sldId id="317" r:id="rId49"/>
    <p:sldId id="318" r:id="rId50"/>
    <p:sldId id="547" r:id="rId51"/>
    <p:sldId id="548" r:id="rId52"/>
    <p:sldId id="333" r:id="rId53"/>
    <p:sldId id="549" r:id="rId54"/>
    <p:sldId id="334" r:id="rId55"/>
    <p:sldId id="335" r:id="rId56"/>
    <p:sldId id="337" r:id="rId57"/>
    <p:sldId id="338" r:id="rId58"/>
    <p:sldId id="339" r:id="rId59"/>
    <p:sldId id="550" r:id="rId60"/>
    <p:sldId id="340" r:id="rId61"/>
    <p:sldId id="341" r:id="rId62"/>
    <p:sldId id="343" r:id="rId63"/>
    <p:sldId id="347" r:id="rId64"/>
    <p:sldId id="348" r:id="rId65"/>
    <p:sldId id="350" r:id="rId66"/>
    <p:sldId id="352" r:id="rId67"/>
    <p:sldId id="353" r:id="rId68"/>
    <p:sldId id="354" r:id="rId69"/>
    <p:sldId id="355" r:id="rId70"/>
    <p:sldId id="356" r:id="rId71"/>
    <p:sldId id="357" r:id="rId72"/>
    <p:sldId id="358" r:id="rId73"/>
    <p:sldId id="361" r:id="rId74"/>
    <p:sldId id="362" r:id="rId75"/>
    <p:sldId id="363" r:id="rId76"/>
    <p:sldId id="364" r:id="rId77"/>
    <p:sldId id="365" r:id="rId78"/>
    <p:sldId id="366" r:id="rId79"/>
    <p:sldId id="367" r:id="rId80"/>
    <p:sldId id="378" r:id="rId81"/>
    <p:sldId id="379" r:id="rId82"/>
    <p:sldId id="380" r:id="rId83"/>
    <p:sldId id="381" r:id="rId84"/>
    <p:sldId id="382" r:id="rId85"/>
    <p:sldId id="383" r:id="rId86"/>
    <p:sldId id="551" r:id="rId87"/>
    <p:sldId id="552" r:id="rId88"/>
    <p:sldId id="384" r:id="rId89"/>
    <p:sldId id="385" r:id="rId90"/>
    <p:sldId id="387" r:id="rId91"/>
    <p:sldId id="388" r:id="rId92"/>
    <p:sldId id="553" r:id="rId93"/>
    <p:sldId id="389" r:id="rId94"/>
    <p:sldId id="390" r:id="rId95"/>
    <p:sldId id="391" r:id="rId96"/>
    <p:sldId id="392" r:id="rId97"/>
    <p:sldId id="396" r:id="rId98"/>
    <p:sldId id="397" r:id="rId99"/>
    <p:sldId id="398" r:id="rId100"/>
    <p:sldId id="399" r:id="rId101"/>
    <p:sldId id="400" r:id="rId102"/>
    <p:sldId id="554" r:id="rId103"/>
    <p:sldId id="555" r:id="rId104"/>
    <p:sldId id="556" r:id="rId105"/>
    <p:sldId id="557" r:id="rId106"/>
    <p:sldId id="558" r:id="rId107"/>
    <p:sldId id="559" r:id="rId108"/>
    <p:sldId id="560" r:id="rId109"/>
    <p:sldId id="401" r:id="rId110"/>
    <p:sldId id="561" r:id="rId111"/>
    <p:sldId id="402" r:id="rId112"/>
    <p:sldId id="403" r:id="rId113"/>
    <p:sldId id="404" r:id="rId114"/>
    <p:sldId id="405" r:id="rId115"/>
    <p:sldId id="406" r:id="rId116"/>
    <p:sldId id="410" r:id="rId117"/>
    <p:sldId id="411" r:id="rId118"/>
    <p:sldId id="413" r:id="rId119"/>
    <p:sldId id="414" r:id="rId120"/>
    <p:sldId id="416" r:id="rId121"/>
    <p:sldId id="417" r:id="rId122"/>
    <p:sldId id="418" r:id="rId123"/>
    <p:sldId id="421" r:id="rId124"/>
    <p:sldId id="422" r:id="rId125"/>
    <p:sldId id="423" r:id="rId126"/>
    <p:sldId id="424" r:id="rId127"/>
    <p:sldId id="425" r:id="rId128"/>
    <p:sldId id="540" r:id="rId129"/>
    <p:sldId id="429" r:id="rId130"/>
    <p:sldId id="430" r:id="rId131"/>
    <p:sldId id="431" r:id="rId132"/>
    <p:sldId id="432" r:id="rId133"/>
    <p:sldId id="562" r:id="rId1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9" autoAdjust="0"/>
    <p:restoredTop sz="94676" autoAdjust="0"/>
  </p:normalViewPr>
  <p:slideViewPr>
    <p:cSldViewPr>
      <p:cViewPr>
        <p:scale>
          <a:sx n="70" d="100"/>
          <a:sy n="70" d="100"/>
        </p:scale>
        <p:origin x="-1164" y="-816"/>
      </p:cViewPr>
      <p:guideLst>
        <p:guide orient="horz" pos="2160"/>
        <p:guide pos="2880"/>
      </p:guideLst>
    </p:cSldViewPr>
  </p:slideViewPr>
  <p:outlineViewPr>
    <p:cViewPr>
      <p:scale>
        <a:sx n="33" d="100"/>
        <a:sy n="33" d="100"/>
      </p:scale>
      <p:origin x="0" y="944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slide" Target="slides/slide133.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3600" b="1" u="sng">
                <a:solidFill>
                  <a:schemeClr val="tx2"/>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6019800"/>
            <a:ext cx="9147765" cy="8452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D0153AE-4F0E-4DEF-AB39-190458C68A17}" type="datetimeFigureOut">
              <a:rPr lang="ar-SA" smtClean="0"/>
              <a:pPr/>
              <a:t>18/07/1433</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0EB1C0-FA3A-4485-9C89-742756E44AE0}"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itle 7"/>
          <p:cNvSpPr txBox="1">
            <a:spLocks/>
          </p:cNvSpPr>
          <p:nvPr userDrawn="1"/>
        </p:nvSpPr>
        <p:spPr>
          <a:xfrm>
            <a:off x="457200" y="228600"/>
            <a:ext cx="8229600" cy="1143000"/>
          </a:xfrm>
          <a:prstGeom prst="rect">
            <a:avLst/>
          </a:prstGeom>
        </p:spPr>
        <p:txBody>
          <a:bodyPr vert="horz" rtlCol="0" anchor="ctr">
            <a:normAutofit/>
            <a:scene3d>
              <a:camera prst="orthographicFront"/>
              <a:lightRig rig="soft" dir="t"/>
            </a:scene3d>
            <a:sp3d prstMaterial="softEdge">
              <a:bevelT w="25400" h="25400"/>
            </a:sp3d>
          </a:bodyPr>
          <a:lstStyle>
            <a:extLst/>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Click to edit Master title style</a:t>
            </a:r>
            <a:endParaRPr kumimoji="0" lang="en-US" sz="36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D0153AE-4F0E-4DEF-AB39-190458C68A17}" type="datetimeFigureOut">
              <a:rPr lang="ar-SA" smtClean="0"/>
              <a:pPr/>
              <a:t>18/07/1433</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D0153AE-4F0E-4DEF-AB39-190458C68A17}" type="datetimeFigureOut">
              <a:rPr lang="ar-SA" smtClean="0"/>
              <a:pPr/>
              <a:t>18/07/1433</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0153AE-4F0E-4DEF-AB39-190458C68A17}" type="datetimeFigureOut">
              <a:rPr lang="ar-SA" smtClean="0"/>
              <a:pPr/>
              <a:t>18/07/1433</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0EB1C0-FA3A-4485-9C89-742756E44AE0}"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0153AE-4F0E-4DEF-AB39-190458C68A17}" type="datetimeFigureOut">
              <a:rPr lang="ar-SA" smtClean="0"/>
              <a:pPr/>
              <a:t>18/07/1433</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0EB1C0-FA3A-4485-9C89-742756E44AE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3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915362"/>
          </a:xfrm>
        </p:spPr>
        <p:txBody>
          <a:bodyPr>
            <a:normAutofit/>
          </a:bodyPr>
          <a:lstStyle/>
          <a:p>
            <a:pPr algn="ctr"/>
            <a:r>
              <a:rPr lang="ar-JO" sz="2800" dirty="0"/>
              <a:t>الدرس 1-2: </a:t>
            </a:r>
            <a:r>
              <a:rPr lang="ar-SA" sz="2800" dirty="0">
                <a:effectLst/>
              </a:rPr>
              <a:t>انواع اجهزة الكمبيوتر </a:t>
            </a:r>
            <a:endParaRPr lang="ar-SA" sz="2800" dirty="0"/>
          </a:p>
        </p:txBody>
      </p:sp>
      <p:sp>
        <p:nvSpPr>
          <p:cNvPr id="3" name="Subtitle 2"/>
          <p:cNvSpPr>
            <a:spLocks noGrp="1"/>
          </p:cNvSpPr>
          <p:nvPr>
            <p:ph type="subTitle" idx="1"/>
          </p:nvPr>
        </p:nvSpPr>
        <p:spPr>
          <a:xfrm>
            <a:off x="685800" y="1371600"/>
            <a:ext cx="7772400" cy="4648200"/>
          </a:xfrm>
        </p:spPr>
        <p:txBody>
          <a:bodyPr>
            <a:normAutofit lnSpcReduction="10000"/>
          </a:bodyPr>
          <a:lstStyle/>
          <a:p>
            <a:r>
              <a:rPr lang="ar-SA" b="1" dirty="0"/>
              <a:t>ما هو الكمبيوتر الشخصي؟</a:t>
            </a:r>
            <a:endParaRPr lang="en-US" b="1" dirty="0"/>
          </a:p>
          <a:p>
            <a:r>
              <a:rPr lang="ar-SA" dirty="0"/>
              <a:t>الكمبيوتر الشخصي عبارة عن جهاز كمبيوتر صغير معقول الثمن مخصص للأغراض الشخصية او الفردية. وبالعادة، يتألف العنصر الرئيسي لنظام الكمبيوتر الشخصي من صندوق يحتوي على الذاكرة الرئيسية والاقراص الصلبة و والمعالج (وحدة المعالجة المركزية</a:t>
            </a:r>
            <a:r>
              <a:rPr lang="en-US" dirty="0"/>
              <a:t>(CPU) </a:t>
            </a:r>
            <a:r>
              <a:rPr lang="ar-SA" dirty="0"/>
              <a:t>) ولوحات الدارات والاجهزة ذات العلاقة المطلوبة لتشغيل البرمجيات. </a:t>
            </a:r>
            <a:endParaRPr lang="en-US" dirty="0"/>
          </a:p>
          <a:p>
            <a:r>
              <a:rPr lang="ar-SA" dirty="0"/>
              <a:t>اضافة الى هذا الصندوق، يتطلب نظام الكمبيوتر الشخصي عادة لوحة مفاتيح وشاشة وماوس (جهاز تأشير). وغالبا ما يشتري مالكو اجهزة الكمبيوتر الشخصية اجهزة طرفية اضافية مثل الطابعات او المساحات الضوئية. </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9600"/>
          </a:xfrm>
        </p:spPr>
        <p:txBody>
          <a:bodyPr>
            <a:normAutofit/>
          </a:bodyPr>
          <a:lstStyle/>
          <a:p>
            <a:r>
              <a:rPr lang="ar-JO" sz="2800" dirty="0">
                <a:effectLst/>
              </a:rPr>
              <a:t>التجارة الإلكترونية</a:t>
            </a:r>
            <a:endParaRPr lang="en-US" sz="2800" dirty="0">
              <a:effectLst/>
            </a:endParaRPr>
          </a:p>
        </p:txBody>
      </p:sp>
      <p:sp>
        <p:nvSpPr>
          <p:cNvPr id="3" name="Subtitle 2"/>
          <p:cNvSpPr>
            <a:spLocks noGrp="1"/>
          </p:cNvSpPr>
          <p:nvPr>
            <p:ph type="subTitle" idx="1"/>
          </p:nvPr>
        </p:nvSpPr>
        <p:spPr>
          <a:xfrm>
            <a:off x="685800" y="914400"/>
            <a:ext cx="7772400" cy="3505200"/>
          </a:xfrm>
        </p:spPr>
        <p:txBody>
          <a:bodyPr>
            <a:normAutofit/>
          </a:bodyPr>
          <a:lstStyle/>
          <a:p>
            <a:r>
              <a:rPr lang="ar-JO" dirty="0"/>
              <a:t>يرمز مصطلح </a:t>
            </a:r>
            <a:r>
              <a:rPr lang="en-US" dirty="0"/>
              <a:t>E-commerce </a:t>
            </a:r>
            <a:r>
              <a:rPr lang="ar-JO" dirty="0"/>
              <a:t>الى التجارة الإلكترونية. فهو يستخدم لوصف عملية الشراء والبيع والتوزيع وإعلانات المنتجات عبر الإنترنت.</a:t>
            </a:r>
            <a:endParaRPr lang="en-US" dirty="0"/>
          </a:p>
          <a:p>
            <a:r>
              <a:rPr lang="ar-JO" dirty="0"/>
              <a:t>بمعنى أوسع، تشمل التجارة الإلكترونية أيضا التحويلات المالية الإلكترونية والتوريد الآلي وأنظمة المخزون والخدمات المصرفية عبر الإنترنت، وإلى حد كبير أية معاملات الكترونية متعلقة بالتجارة تتيحها البنية التحتية للاتصالات.</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772400" cy="533399"/>
          </a:xfrm>
        </p:spPr>
        <p:txBody>
          <a:bodyPr>
            <a:normAutofit/>
          </a:bodyPr>
          <a:lstStyle/>
          <a:p>
            <a:r>
              <a:rPr lang="ar-JO" sz="2800" dirty="0">
                <a:effectLst/>
              </a:rPr>
              <a:t>ما هو مبدأ عمل التجارة الإلكترونية؟</a:t>
            </a:r>
            <a:endParaRPr lang="en-US" sz="2800" dirty="0">
              <a:effectLst/>
            </a:endParaRPr>
          </a:p>
        </p:txBody>
      </p:sp>
      <p:sp>
        <p:nvSpPr>
          <p:cNvPr id="3" name="Subtitle 2"/>
          <p:cNvSpPr>
            <a:spLocks noGrp="1"/>
          </p:cNvSpPr>
          <p:nvPr>
            <p:ph type="subTitle" idx="1"/>
          </p:nvPr>
        </p:nvSpPr>
        <p:spPr>
          <a:xfrm>
            <a:off x="1011936" y="990600"/>
            <a:ext cx="7370064" cy="1676400"/>
          </a:xfrm>
        </p:spPr>
        <p:txBody>
          <a:bodyPr>
            <a:normAutofit/>
          </a:bodyPr>
          <a:lstStyle/>
          <a:p>
            <a:r>
              <a:rPr lang="ar-JO" dirty="0"/>
              <a:t>المفتاح إلى التجارة الإلكترونية هو إمكانية توفير معاملات آمنة بين الشركات والعملاء عبر الإنترنت (أو غيرها من شبكات الاتصال).</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772400" cy="533399"/>
          </a:xfrm>
        </p:spPr>
        <p:txBody>
          <a:bodyPr>
            <a:normAutofit/>
          </a:bodyPr>
          <a:lstStyle/>
          <a:p>
            <a:r>
              <a:rPr lang="ar-JO" sz="2800" dirty="0">
                <a:effectLst/>
              </a:rPr>
              <a:t>مزايا وعيوب التجارة الإلكترونية</a:t>
            </a:r>
            <a:endParaRPr lang="en-US" sz="2800" dirty="0">
              <a:effectLst/>
            </a:endParaRPr>
          </a:p>
        </p:txBody>
      </p:sp>
      <p:sp>
        <p:nvSpPr>
          <p:cNvPr id="3" name="Subtitle 2"/>
          <p:cNvSpPr>
            <a:spLocks noGrp="1"/>
          </p:cNvSpPr>
          <p:nvPr>
            <p:ph type="subTitle" idx="1"/>
          </p:nvPr>
        </p:nvSpPr>
        <p:spPr>
          <a:xfrm>
            <a:off x="1011936" y="990600"/>
            <a:ext cx="7370064" cy="4343400"/>
          </a:xfrm>
        </p:spPr>
        <p:txBody>
          <a:bodyPr>
            <a:normAutofit fontScale="92500" lnSpcReduction="20000"/>
          </a:bodyPr>
          <a:lstStyle/>
          <a:p>
            <a:r>
              <a:rPr lang="ar-JO" dirty="0"/>
              <a:t>الآن لديك فكرة أساسية حول ماهية التجارة الإلكترونية وكيفية عملها. دعنا نناقش بعض مزاياها وعيوبها.</a:t>
            </a:r>
            <a:endParaRPr lang="en-US" dirty="0"/>
          </a:p>
          <a:p>
            <a:r>
              <a:rPr lang="ar-JO" b="1" dirty="0"/>
              <a:t>أولاً</a:t>
            </a:r>
            <a:r>
              <a:rPr lang="ar-JO" dirty="0"/>
              <a:t>، تسمح التجارة الإلكترونية حتى لمؤسسات الأعمال الصغيرة نسبيا بالوصول إلى الأسواق العالمية. بشكل أساسي، يمكن لأي شخص يمتلك اتصال بالإنترنت شراء السلع من الموقع الإلكتروني لمؤسسة الأعمال، أو على الأقل، مشاهدة الإعلانات لمنتجات مؤسسات الأعمال.</a:t>
            </a:r>
            <a:endParaRPr lang="en-US" dirty="0"/>
          </a:p>
          <a:p>
            <a:r>
              <a:rPr lang="ar-JO" dirty="0"/>
              <a:t> </a:t>
            </a:r>
            <a:endParaRPr lang="en-US" dirty="0"/>
          </a:p>
          <a:p>
            <a:r>
              <a:rPr lang="ar-JO" b="1" dirty="0"/>
              <a:t>ثانياً</a:t>
            </a:r>
            <a:r>
              <a:rPr lang="ar-JO" dirty="0"/>
              <a:t>، تسمح التجارة الإلكترونية لمؤسسات الأعمال بالعمل على مدار 24 ساعة في اليوم وسبعة أيام في الأسبوع وعلى مدار السنة. ولا ينبغي أن تكون المواقع الفعلية لمؤسسات الأعمال مفتوحة للعملاء لشراء السلع عبر الإنترنت.</a:t>
            </a:r>
            <a:endParaRPr lang="en-US" dirty="0"/>
          </a:p>
          <a:p>
            <a:r>
              <a:rPr lang="ar-JO" dirty="0"/>
              <a:t> </a:t>
            </a:r>
            <a:endParaRPr lang="en-US" dirty="0"/>
          </a:p>
        </p:txBody>
      </p:sp>
    </p:spTree>
    <p:extLst>
      <p:ext uri="{BB962C8B-B14F-4D97-AF65-F5344CB8AC3E}">
        <p14:creationId xmlns:p14="http://schemas.microsoft.com/office/powerpoint/2010/main" val="32016829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772400" cy="533399"/>
          </a:xfrm>
        </p:spPr>
        <p:txBody>
          <a:bodyPr>
            <a:normAutofit/>
          </a:bodyPr>
          <a:lstStyle/>
          <a:p>
            <a:r>
              <a:rPr lang="ar-JO" sz="2800" dirty="0">
                <a:effectLst/>
              </a:rPr>
              <a:t>مزايا وعيوب التجارة الإلكترونية</a:t>
            </a:r>
            <a:endParaRPr lang="en-US" sz="2800" dirty="0">
              <a:effectLst/>
            </a:endParaRPr>
          </a:p>
        </p:txBody>
      </p:sp>
      <p:sp>
        <p:nvSpPr>
          <p:cNvPr id="3" name="Subtitle 2"/>
          <p:cNvSpPr>
            <a:spLocks noGrp="1"/>
          </p:cNvSpPr>
          <p:nvPr>
            <p:ph type="subTitle" idx="1"/>
          </p:nvPr>
        </p:nvSpPr>
        <p:spPr>
          <a:xfrm>
            <a:off x="1011936" y="990600"/>
            <a:ext cx="7370064" cy="4572000"/>
          </a:xfrm>
        </p:spPr>
        <p:txBody>
          <a:bodyPr>
            <a:normAutofit/>
          </a:bodyPr>
          <a:lstStyle/>
          <a:p>
            <a:r>
              <a:rPr lang="ar-JO" b="1" dirty="0" smtClean="0"/>
              <a:t>ثالثاً</a:t>
            </a:r>
            <a:r>
              <a:rPr lang="ar-JO" dirty="0"/>
              <a:t>، تحسن التجارة الإلكترونية خدمة العملاء، وبهذا تتيح للعملاء التسوق والشراء في الأوقات الملائمة لهم. إضافة الى أنه يمكن للعملاء التسوق والقيام بعمليات الشراء دون الحاجة إلى مغادرة منازلهم.</a:t>
            </a:r>
            <a:endParaRPr lang="en-US" dirty="0"/>
          </a:p>
          <a:p>
            <a:r>
              <a:rPr lang="ar-JO" dirty="0"/>
              <a:t> </a:t>
            </a:r>
            <a:endParaRPr lang="en-US" dirty="0"/>
          </a:p>
          <a:p>
            <a:r>
              <a:rPr lang="ar-JO" b="1" dirty="0"/>
              <a:t>رابعاً</a:t>
            </a:r>
            <a:r>
              <a:rPr lang="ar-JO" dirty="0"/>
              <a:t>، قد لا تتكبد مؤسسات الأعمال نفس النوع من النفقات غير المباشرة مثل المتجر التجاري التقليدي. فليس هناك حاجة لاستئجار محلات للبيع او تعيين موظفي مبيعات أو دفع من </a:t>
            </a:r>
            <a:r>
              <a:rPr lang="ar-JO" dirty="0" smtClean="0"/>
              <a:t>فواتير</a:t>
            </a:r>
            <a:r>
              <a:rPr lang="ar-JO" dirty="0"/>
              <a:t>الماء والكهرباء </a:t>
            </a:r>
            <a:r>
              <a:rPr lang="ar-JO" dirty="0" smtClean="0"/>
              <a:t> </a:t>
            </a:r>
            <a:endParaRPr lang="en-US" dirty="0"/>
          </a:p>
        </p:txBody>
      </p:sp>
    </p:spTree>
    <p:extLst>
      <p:ext uri="{BB962C8B-B14F-4D97-AF65-F5344CB8AC3E}">
        <p14:creationId xmlns:p14="http://schemas.microsoft.com/office/powerpoint/2010/main" val="1264914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01000" cy="781050"/>
          </a:xfrm>
        </p:spPr>
        <p:txBody>
          <a:bodyPr>
            <a:normAutofit/>
          </a:bodyPr>
          <a:lstStyle/>
          <a:p>
            <a:pPr algn="ctr"/>
            <a:r>
              <a:rPr lang="en-US" sz="3200" b="1" dirty="0" smtClean="0"/>
              <a:t> </a:t>
            </a:r>
            <a:r>
              <a:rPr lang="ar-SA" sz="3200" b="1" dirty="0" smtClean="0"/>
              <a:t>الدرس </a:t>
            </a:r>
            <a:r>
              <a:rPr lang="ar-SA" sz="3200" b="1" dirty="0" smtClean="0"/>
              <a:t>4-</a:t>
            </a:r>
            <a:r>
              <a:rPr lang="ar-JO" sz="3200" b="1" dirty="0" smtClean="0"/>
              <a:t>5</a:t>
            </a:r>
            <a:r>
              <a:rPr lang="ar-SA" sz="3200" b="1" dirty="0" smtClean="0"/>
              <a:t>: </a:t>
            </a:r>
            <a:r>
              <a:rPr lang="ar-SA" sz="3200" dirty="0">
                <a:effectLst/>
              </a:rPr>
              <a:t>السلامة والبيئة</a:t>
            </a:r>
            <a:endParaRPr lang="en-US" sz="3200" b="1" dirty="0"/>
          </a:p>
        </p:txBody>
      </p:sp>
      <p:sp>
        <p:nvSpPr>
          <p:cNvPr id="3" name="Subtitle 2"/>
          <p:cNvSpPr>
            <a:spLocks noGrp="1"/>
          </p:cNvSpPr>
          <p:nvPr>
            <p:ph type="subTitle" idx="1"/>
          </p:nvPr>
        </p:nvSpPr>
        <p:spPr>
          <a:xfrm>
            <a:off x="457200" y="1066800"/>
            <a:ext cx="8001000" cy="3962400"/>
          </a:xfrm>
        </p:spPr>
        <p:txBody>
          <a:bodyPr>
            <a:normAutofit/>
          </a:bodyPr>
          <a:lstStyle/>
          <a:p>
            <a:r>
              <a:rPr lang="ar-JO" dirty="0"/>
              <a:t>ثمة مصدر قلق آخر لمستخدمي أجهزة الكمبيوتر، يتجاوز وجود بيئة مريحة، هو ضمان العمل في بيئة آمنة.</a:t>
            </a:r>
            <a:endParaRPr lang="en-US" dirty="0"/>
          </a:p>
          <a:p>
            <a:r>
              <a:rPr lang="ar-JO" dirty="0"/>
              <a:t>وفي هذا الدرس، سنلقي نظرة على بعض قضايا السلامة الشائعة لمستخدمي الكمبيوتر، الى جانب بعض المخاوف البيئية المتعلقة بالكمبيوتر. وبشكل أكثر تحديدا، سنناقش المخاوف السلامة المتعلقة بالكابلات الكهربائية والوصلات وشاشات الكمبيوتر بالإضافة الى المخاوف البيئية التي تنطوي على استهلاك الطاقة وإعادة التدوير والمستندات الإلكترونية مقابل النسخة المطبوعة والمستندات الورقية.</a:t>
            </a:r>
            <a:endParaRPr lang="en-US" dirty="0"/>
          </a:p>
        </p:txBody>
      </p:sp>
    </p:spTree>
    <p:extLst>
      <p:ext uri="{BB962C8B-B14F-4D97-AF65-F5344CB8AC3E}">
        <p14:creationId xmlns:p14="http://schemas.microsoft.com/office/powerpoint/2010/main" val="27366431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01000" cy="781050"/>
          </a:xfrm>
        </p:spPr>
        <p:txBody>
          <a:bodyPr>
            <a:normAutofit/>
          </a:bodyPr>
          <a:lstStyle/>
          <a:p>
            <a:r>
              <a:rPr lang="ar-JO" sz="3200" dirty="0">
                <a:effectLst/>
              </a:rPr>
              <a:t> </a:t>
            </a:r>
            <a:r>
              <a:rPr lang="ar-JO" sz="3200" dirty="0" smtClean="0">
                <a:effectLst/>
              </a:rPr>
              <a:t>فحص </a:t>
            </a:r>
            <a:r>
              <a:rPr lang="ar-JO" sz="3200" dirty="0">
                <a:effectLst/>
              </a:rPr>
              <a:t>الكابلات</a:t>
            </a:r>
            <a:endParaRPr lang="en-US" sz="3200" b="1" dirty="0"/>
          </a:p>
        </p:txBody>
      </p:sp>
      <p:sp>
        <p:nvSpPr>
          <p:cNvPr id="3" name="Subtitle 2"/>
          <p:cNvSpPr>
            <a:spLocks noGrp="1"/>
          </p:cNvSpPr>
          <p:nvPr>
            <p:ph type="subTitle" idx="1"/>
          </p:nvPr>
        </p:nvSpPr>
        <p:spPr>
          <a:xfrm>
            <a:off x="457200" y="1066800"/>
            <a:ext cx="8001000" cy="3200400"/>
          </a:xfrm>
        </p:spPr>
        <p:txBody>
          <a:bodyPr>
            <a:normAutofit/>
          </a:bodyPr>
          <a:lstStyle/>
          <a:p>
            <a:r>
              <a:rPr lang="ar-JO" dirty="0"/>
              <a:t>غالبا ما تظهر الكابلات القادمة من الجزء الخلفي لجهاز الكمبيوتر والشاشة والملحقات الأخرى الموجودة على سطح المكتب مثل الحبال المتشابكة المتدلية من الجزء الخلفي من المكتب وعلى الأرض. إنه من المهم جدا تذكر أن بعض هذه الكابلات هي التي تنقل الطاقة الكهربائية مباشرة من مقبس الحائط، وبالتالي فإن إجراءات السلامة التي نتخذها مع أي أجهزة كهربائية أخرى تنطبق هنا.</a:t>
            </a:r>
            <a:endParaRPr lang="en-US" dirty="0"/>
          </a:p>
        </p:txBody>
      </p:sp>
    </p:spTree>
    <p:extLst>
      <p:ext uri="{BB962C8B-B14F-4D97-AF65-F5344CB8AC3E}">
        <p14:creationId xmlns:p14="http://schemas.microsoft.com/office/powerpoint/2010/main" val="17106241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01000" cy="781050"/>
          </a:xfrm>
        </p:spPr>
        <p:txBody>
          <a:bodyPr>
            <a:normAutofit/>
          </a:bodyPr>
          <a:lstStyle/>
          <a:p>
            <a:r>
              <a:rPr lang="ar-JO" sz="3200" dirty="0">
                <a:effectLst/>
              </a:rPr>
              <a:t>فحص وصلات الطاقة</a:t>
            </a:r>
            <a:endParaRPr lang="en-US" sz="3200" dirty="0">
              <a:effectLst/>
            </a:endParaRPr>
          </a:p>
        </p:txBody>
      </p:sp>
      <p:sp>
        <p:nvSpPr>
          <p:cNvPr id="3" name="Subtitle 2"/>
          <p:cNvSpPr>
            <a:spLocks noGrp="1"/>
          </p:cNvSpPr>
          <p:nvPr>
            <p:ph type="subTitle" idx="1"/>
          </p:nvPr>
        </p:nvSpPr>
        <p:spPr>
          <a:xfrm>
            <a:off x="457200" y="1066800"/>
            <a:ext cx="8001000" cy="3733800"/>
          </a:xfrm>
        </p:spPr>
        <p:txBody>
          <a:bodyPr>
            <a:normAutofit/>
          </a:bodyPr>
          <a:lstStyle/>
          <a:p>
            <a:r>
              <a:rPr lang="ar-JO" dirty="0"/>
              <a:t>يمكن لزيادة الحمل على مخرج الطاقة في الجدار أن يؤدي الى خطر الحريق. وإذا تبين لك أن مخرج الطاقة محمل بأكثر من طاقته بسبب كافة مكونات الكمبيوتر، فعليك طلب مختص كهربائي لتثبيت مقابس إضافية.</a:t>
            </a:r>
            <a:endParaRPr lang="en-US" dirty="0"/>
          </a:p>
          <a:p>
            <a:r>
              <a:rPr lang="ar-JO" dirty="0"/>
              <a:t>اضافة لذلك، لا تستخدم المقابس التي ليس لديها غطاء تأمين. وهذه اللوحات تمنعك من توصيل الأسلاك التي تمر فيها الكهرباء بطريق الخطأ. </a:t>
            </a:r>
            <a:endParaRPr lang="en-US" dirty="0"/>
          </a:p>
        </p:txBody>
      </p:sp>
    </p:spTree>
    <p:extLst>
      <p:ext uri="{BB962C8B-B14F-4D97-AF65-F5344CB8AC3E}">
        <p14:creationId xmlns:p14="http://schemas.microsoft.com/office/powerpoint/2010/main" val="245480770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01000" cy="781050"/>
          </a:xfrm>
        </p:spPr>
        <p:txBody>
          <a:bodyPr>
            <a:normAutofit/>
          </a:bodyPr>
          <a:lstStyle/>
          <a:p>
            <a:r>
              <a:rPr lang="ar-JO" sz="3200" dirty="0">
                <a:effectLst/>
              </a:rPr>
              <a:t>إعادة تدوير الورق والكاتريدجات</a:t>
            </a:r>
            <a:endParaRPr lang="en-US" sz="3200" dirty="0">
              <a:effectLst/>
            </a:endParaRPr>
          </a:p>
        </p:txBody>
      </p:sp>
      <p:sp>
        <p:nvSpPr>
          <p:cNvPr id="3" name="Subtitle 2"/>
          <p:cNvSpPr>
            <a:spLocks noGrp="1"/>
          </p:cNvSpPr>
          <p:nvPr>
            <p:ph type="subTitle" idx="1"/>
          </p:nvPr>
        </p:nvSpPr>
        <p:spPr>
          <a:xfrm>
            <a:off x="457200" y="1066800"/>
            <a:ext cx="8001000" cy="3505200"/>
          </a:xfrm>
        </p:spPr>
        <p:txBody>
          <a:bodyPr>
            <a:normAutofit/>
          </a:bodyPr>
          <a:lstStyle/>
          <a:p>
            <a:r>
              <a:rPr lang="ar-JO" dirty="0"/>
              <a:t>تتصل في الوقت الحالي كافة أجهزة الكمبيوتر المكتبية، والعديد من أجهزة الكمبيوتر المنزلية بالطابعة. ويعني استخدام العديد من الطابعات انتاج كمية كبيرة من المواد المستهلكة على شكل كاتريدجات حبر فارغة ونسخ غير مرغوب فيها وغير مستخدمة من المطبوعات.</a:t>
            </a:r>
            <a:endParaRPr lang="en-US" dirty="0"/>
          </a:p>
          <a:p>
            <a:r>
              <a:rPr lang="ar-JO" dirty="0"/>
              <a:t>وبدلا من مجرد إلقاء هذه العناصر والتخلص منها في القمامة، فمن السهل إعادة استخدامها أو إعادة تدويرها (وهو أفضل بكثير للبيئة).</a:t>
            </a:r>
            <a:endParaRPr lang="en-US" dirty="0"/>
          </a:p>
        </p:txBody>
      </p:sp>
    </p:spTree>
    <p:extLst>
      <p:ext uri="{BB962C8B-B14F-4D97-AF65-F5344CB8AC3E}">
        <p14:creationId xmlns:p14="http://schemas.microsoft.com/office/powerpoint/2010/main" val="249891391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01000" cy="781050"/>
          </a:xfrm>
        </p:spPr>
        <p:txBody>
          <a:bodyPr>
            <a:normAutofit/>
          </a:bodyPr>
          <a:lstStyle/>
          <a:p>
            <a:r>
              <a:rPr lang="ar-JO" sz="3200" dirty="0">
                <a:effectLst/>
              </a:rPr>
              <a:t>أجهزة الكمبيوتر والبيئة</a:t>
            </a:r>
            <a:endParaRPr lang="en-US" sz="3200" dirty="0">
              <a:effectLst/>
            </a:endParaRPr>
          </a:p>
        </p:txBody>
      </p:sp>
      <p:sp>
        <p:nvSpPr>
          <p:cNvPr id="3" name="Subtitle 2"/>
          <p:cNvSpPr>
            <a:spLocks noGrp="1"/>
          </p:cNvSpPr>
          <p:nvPr>
            <p:ph type="subTitle" idx="1"/>
          </p:nvPr>
        </p:nvSpPr>
        <p:spPr>
          <a:xfrm>
            <a:off x="457200" y="1066800"/>
            <a:ext cx="8001000" cy="4724400"/>
          </a:xfrm>
        </p:spPr>
        <p:txBody>
          <a:bodyPr>
            <a:normAutofit fontScale="92500" lnSpcReduction="10000"/>
          </a:bodyPr>
          <a:lstStyle/>
          <a:p>
            <a:r>
              <a:rPr lang="ar-JO" dirty="0"/>
              <a:t>يتم  الآن تخزين الملايين والملايين من السجلات والملفات الكترونيا على أنظمة الكمبيوتر. ويعني هذا ملايين وملايين المستندات التي لا يمكن تخزينها على الورق.</a:t>
            </a:r>
            <a:endParaRPr lang="en-US" dirty="0"/>
          </a:p>
          <a:p>
            <a:r>
              <a:rPr lang="ar-JO" dirty="0"/>
              <a:t>للوهلة الأولى، يظهر لنا ان أجهزة الكمبيوتر تتيح لنا التقليل إلى حد كبير من كمية الورق التي نستهلكها، وهي بذلك تساعد في تحسين البيئة. ومع ذلك، يرى بعض الأشخاص وهم محقون أن استهلاك الورق حاليا هو أعلى مما كان عليه في أي وقت مضى.</a:t>
            </a:r>
            <a:endParaRPr lang="en-US" dirty="0"/>
          </a:p>
          <a:p>
            <a:r>
              <a:rPr lang="ar-JO" dirty="0"/>
              <a:t>تستطيع أجهزة الكمبيوتر بلا شك المساعدة في المحافظة على الورق، لكن بشرط أن المستخدمين لأجهزة الكمبيوتر لديهم الوعي بكمية الورق التي تدخل مكاتبهم أو منازلهم. ويرى البعض أن أداء الطابعات الحديثة جعل عمل نسخ مطبوعة من المستندات سهلا جدا لدرجة استخدام الورق (عمل نسخ مطبوعة) حتى عندما لا يكون ضروريا حقا.</a:t>
            </a:r>
            <a:endParaRPr lang="en-US" dirty="0"/>
          </a:p>
        </p:txBody>
      </p:sp>
    </p:spTree>
    <p:extLst>
      <p:ext uri="{BB962C8B-B14F-4D97-AF65-F5344CB8AC3E}">
        <p14:creationId xmlns:p14="http://schemas.microsoft.com/office/powerpoint/2010/main" val="207317211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a:bodyPr>
          <a:lstStyle/>
          <a:p>
            <a:pPr algn="ctr"/>
            <a:r>
              <a:rPr lang="en-US" b="1" dirty="0" smtClean="0"/>
              <a:t> </a:t>
            </a:r>
            <a:r>
              <a:rPr lang="ar-SA" b="1" dirty="0" smtClean="0"/>
              <a:t>القسم 5: </a:t>
            </a:r>
            <a:r>
              <a:rPr lang="ar-JO" dirty="0">
                <a:effectLst/>
              </a:rPr>
              <a:t> عنصر الأمان</a:t>
            </a:r>
            <a:endParaRPr lang="ar-SA" dirty="0"/>
          </a:p>
        </p:txBody>
      </p:sp>
      <p:sp>
        <p:nvSpPr>
          <p:cNvPr id="3" name="Subtitle 2"/>
          <p:cNvSpPr>
            <a:spLocks noGrp="1"/>
          </p:cNvSpPr>
          <p:nvPr>
            <p:ph type="subTitle" idx="1"/>
          </p:nvPr>
        </p:nvSpPr>
        <p:spPr>
          <a:xfrm>
            <a:off x="838200" y="1219200"/>
            <a:ext cx="7620000" cy="4800600"/>
          </a:xfrm>
        </p:spPr>
        <p:txBody>
          <a:bodyPr>
            <a:normAutofit lnSpcReduction="10000"/>
          </a:bodyPr>
          <a:lstStyle/>
          <a:p>
            <a:r>
              <a:rPr lang="ar-JO" dirty="0"/>
              <a:t>ستتعلم في هذا القسم حول:</a:t>
            </a:r>
            <a:endParaRPr lang="en-US" dirty="0"/>
          </a:p>
          <a:p>
            <a:pPr marL="457200" lvl="0" indent="-457200">
              <a:buFont typeface="Wingdings" pitchFamily="2" charset="2"/>
              <a:buChar char="Ø"/>
            </a:pPr>
            <a:r>
              <a:rPr lang="ar-JO" dirty="0"/>
              <a:t>فوائد الأمان الاستباقي</a:t>
            </a:r>
            <a:endParaRPr lang="en-US" dirty="0"/>
          </a:p>
          <a:p>
            <a:pPr marL="457200" lvl="0" indent="-457200">
              <a:buFont typeface="Wingdings" pitchFamily="2" charset="2"/>
              <a:buChar char="Ø"/>
            </a:pPr>
            <a:r>
              <a:rPr lang="ar-JO" dirty="0"/>
              <a:t>سياسات أمن المعلومات</a:t>
            </a:r>
            <a:endParaRPr lang="en-US" dirty="0"/>
          </a:p>
          <a:p>
            <a:pPr marL="457200" lvl="0" indent="-457200">
              <a:buFont typeface="Wingdings" pitchFamily="2" charset="2"/>
              <a:buChar char="Ø"/>
            </a:pPr>
            <a:r>
              <a:rPr lang="ar-JO" dirty="0"/>
              <a:t>وضع إجراءات للاختراقات الأمنية</a:t>
            </a:r>
            <a:endParaRPr lang="en-US" dirty="0"/>
          </a:p>
          <a:p>
            <a:pPr marL="457200" lvl="0" indent="-457200">
              <a:buFont typeface="Wingdings" pitchFamily="2" charset="2"/>
              <a:buChar char="Ø"/>
            </a:pPr>
            <a:r>
              <a:rPr lang="ar-JO" dirty="0"/>
              <a:t>ما يمكن للموظفين القيام به لتحسين الأمن</a:t>
            </a:r>
            <a:endParaRPr lang="en-US" dirty="0"/>
          </a:p>
          <a:p>
            <a:pPr marL="457200" lvl="0" indent="-457200">
              <a:buFont typeface="Wingdings" pitchFamily="2" charset="2"/>
              <a:buChar char="Ø"/>
            </a:pPr>
            <a:r>
              <a:rPr lang="ar-JO" dirty="0"/>
              <a:t>ماذا يمكن للمسؤولين القيام به</a:t>
            </a:r>
            <a:endParaRPr lang="en-US" dirty="0"/>
          </a:p>
          <a:p>
            <a:pPr marL="457200" lvl="0" indent="-457200">
              <a:buFont typeface="Wingdings" pitchFamily="2" charset="2"/>
              <a:buChar char="Ø"/>
            </a:pPr>
            <a:r>
              <a:rPr lang="ar-JO" dirty="0"/>
              <a:t>هوية تعريف المستخدم</a:t>
            </a:r>
            <a:endParaRPr lang="en-US" dirty="0"/>
          </a:p>
          <a:p>
            <a:pPr marL="457200" lvl="0" indent="-457200">
              <a:buFont typeface="Wingdings" pitchFamily="2" charset="2"/>
              <a:buChar char="Ø"/>
            </a:pPr>
            <a:r>
              <a:rPr lang="ar-JO" dirty="0"/>
              <a:t>كلمات المرور</a:t>
            </a:r>
            <a:endParaRPr lang="en-US" dirty="0"/>
          </a:p>
          <a:p>
            <a:pPr marL="457200" lvl="0" indent="-457200">
              <a:buFont typeface="Wingdings" pitchFamily="2" charset="2"/>
              <a:buChar char="Ø"/>
            </a:pPr>
            <a:r>
              <a:rPr lang="ar-JO" dirty="0"/>
              <a:t>كيفية تعيين كلمة مرور جديدة</a:t>
            </a:r>
            <a:endParaRPr lang="en-US" dirty="0"/>
          </a:p>
          <a:p>
            <a:pPr marL="457200" lvl="0" indent="-457200">
              <a:buFont typeface="Wingdings" pitchFamily="2" charset="2"/>
              <a:buChar char="Ø"/>
            </a:pPr>
            <a:r>
              <a:rPr lang="ar-JO" dirty="0"/>
              <a:t>حق الوصول</a:t>
            </a:r>
            <a:endParaRPr lang="en-US" dirty="0"/>
          </a:p>
          <a:p>
            <a:pPr marL="457200" lvl="0" indent="-457200">
              <a:buFont typeface="Wingdings" pitchFamily="2" charset="2"/>
              <a:buChar char="Ø"/>
            </a:pPr>
            <a:r>
              <a:rPr lang="ar-JO" dirty="0"/>
              <a:t>لماذا يجب الاحتفاظ بنسخة </a:t>
            </a:r>
            <a:r>
              <a:rPr lang="ar-JO" dirty="0" smtClean="0"/>
              <a:t>احتياطية</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55625"/>
          </a:xfrm>
        </p:spPr>
        <p:txBody>
          <a:bodyPr>
            <a:normAutofit/>
          </a:bodyPr>
          <a:lstStyle/>
          <a:p>
            <a:r>
              <a:rPr lang="ar-SA" sz="2800" dirty="0">
                <a:effectLst/>
              </a:rPr>
              <a:t>أجهزة الكمبيوتر الرئيسية </a:t>
            </a:r>
            <a:endParaRPr lang="en-US" sz="2800" dirty="0">
              <a:effectLst/>
            </a:endParaRPr>
          </a:p>
        </p:txBody>
      </p:sp>
      <p:sp>
        <p:nvSpPr>
          <p:cNvPr id="3" name="Subtitle 2"/>
          <p:cNvSpPr>
            <a:spLocks noGrp="1"/>
          </p:cNvSpPr>
          <p:nvPr>
            <p:ph type="subTitle" idx="1"/>
          </p:nvPr>
        </p:nvSpPr>
        <p:spPr>
          <a:xfrm>
            <a:off x="1371600" y="1219200"/>
            <a:ext cx="7010400" cy="4800600"/>
          </a:xfrm>
        </p:spPr>
        <p:txBody>
          <a:bodyPr>
            <a:normAutofit/>
          </a:bodyPr>
          <a:lstStyle/>
          <a:p>
            <a:r>
              <a:rPr lang="ar-SA" dirty="0"/>
              <a:t>تعتبر أجهزة الكمبيوتر الرئيسية الطرف المقابل لأجهزة الكمبيوتر الشخصية في طيف اجهزة الكمبيوتر. وعلى عكس الكمبيوتر الشخصي، فإن الكمبيوتر الرئيسي كبير الحجم وغالي الثمن. ويمكن ان يتجاوز حجم الكمبيوتر الرئيسي حجم الثلاجة ويمكن ان يكلف ملايين الدنانير. </a:t>
            </a:r>
            <a:endParaRPr lang="en-US" dirty="0"/>
          </a:p>
          <a:p>
            <a:r>
              <a:rPr lang="ar-SA" dirty="0"/>
              <a:t>وبشكل عام، فإن الكمبيوتر الشخصي مصمم حول معالج واحد ويستخدم بشكل اساسي بشكل فردي في المكتب او البيت. </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a:bodyPr>
          <a:lstStyle/>
          <a:p>
            <a:pPr algn="ctr"/>
            <a:r>
              <a:rPr lang="en-US" b="1" dirty="0" smtClean="0"/>
              <a:t> </a:t>
            </a:r>
            <a:r>
              <a:rPr lang="ar-SA" b="1" dirty="0" smtClean="0"/>
              <a:t>القسم 5: </a:t>
            </a:r>
            <a:r>
              <a:rPr lang="ar-JO" dirty="0">
                <a:effectLst/>
              </a:rPr>
              <a:t> عنصر الأمان</a:t>
            </a:r>
            <a:endParaRPr lang="ar-SA" dirty="0"/>
          </a:p>
        </p:txBody>
      </p:sp>
      <p:sp>
        <p:nvSpPr>
          <p:cNvPr id="3" name="Subtitle 2"/>
          <p:cNvSpPr>
            <a:spLocks noGrp="1"/>
          </p:cNvSpPr>
          <p:nvPr>
            <p:ph type="subTitle" idx="1"/>
          </p:nvPr>
        </p:nvSpPr>
        <p:spPr>
          <a:xfrm>
            <a:off x="1371600" y="1219200"/>
            <a:ext cx="7086600" cy="4800600"/>
          </a:xfrm>
        </p:spPr>
        <p:txBody>
          <a:bodyPr>
            <a:normAutofit lnSpcReduction="10000"/>
          </a:bodyPr>
          <a:lstStyle/>
          <a:p>
            <a:pPr marL="457200" lvl="0" indent="-457200">
              <a:buFont typeface="Wingdings" pitchFamily="2" charset="2"/>
              <a:buChar char="Ø"/>
            </a:pPr>
            <a:r>
              <a:rPr lang="ar-JO" dirty="0" smtClean="0"/>
              <a:t>أساليب </a:t>
            </a:r>
            <a:r>
              <a:rPr lang="ar-JO" dirty="0"/>
              <a:t>النسخ الاحتياطي للبيانات</a:t>
            </a:r>
            <a:endParaRPr lang="en-US" dirty="0"/>
          </a:p>
          <a:p>
            <a:pPr marL="457200" lvl="0" indent="-457200">
              <a:buFont typeface="Wingdings" pitchFamily="2" charset="2"/>
              <a:buChar char="Ø"/>
            </a:pPr>
            <a:r>
              <a:rPr lang="ar-JO" dirty="0"/>
              <a:t>الآثار المترتبة على سرقة البيانات</a:t>
            </a:r>
            <a:endParaRPr lang="en-US" dirty="0"/>
          </a:p>
          <a:p>
            <a:pPr marL="457200" lvl="0" indent="-457200">
              <a:buFont typeface="Wingdings" pitchFamily="2" charset="2"/>
              <a:buChar char="Ø"/>
            </a:pPr>
            <a:r>
              <a:rPr lang="ar-JO" dirty="0"/>
              <a:t>الفيروسات</a:t>
            </a:r>
            <a:endParaRPr lang="en-US" dirty="0"/>
          </a:p>
          <a:p>
            <a:pPr marL="457200" lvl="0" indent="-457200">
              <a:buFont typeface="Wingdings" pitchFamily="2" charset="2"/>
              <a:buChar char="Ø"/>
            </a:pPr>
            <a:r>
              <a:rPr lang="ar-JO" dirty="0"/>
              <a:t>برامج التجسس</a:t>
            </a:r>
            <a:endParaRPr lang="en-US" dirty="0"/>
          </a:p>
          <a:p>
            <a:pPr marL="457200" lvl="0" indent="-457200">
              <a:buFont typeface="Wingdings" pitchFamily="2" charset="2"/>
              <a:buChar char="Ø"/>
            </a:pPr>
            <a:r>
              <a:rPr lang="en-US" dirty="0"/>
              <a:t>Adware</a:t>
            </a:r>
          </a:p>
          <a:p>
            <a:pPr marL="457200" lvl="0" indent="-457200">
              <a:buFont typeface="Wingdings" pitchFamily="2" charset="2"/>
              <a:buChar char="Ø"/>
            </a:pPr>
            <a:r>
              <a:rPr lang="ar-JO" dirty="0"/>
              <a:t>التخلص من الفيروسات وحجرها</a:t>
            </a:r>
            <a:endParaRPr lang="en-US" dirty="0"/>
          </a:p>
          <a:p>
            <a:pPr marL="457200" lvl="0" indent="-457200">
              <a:buFont typeface="Wingdings" pitchFamily="2" charset="2"/>
              <a:buChar char="Ø"/>
            </a:pPr>
            <a:r>
              <a:rPr lang="ar-JO" dirty="0"/>
              <a:t>البرمجيات المضادة للفيروسات</a:t>
            </a:r>
            <a:endParaRPr lang="en-US" dirty="0"/>
          </a:p>
          <a:p>
            <a:pPr marL="457200" lvl="0" indent="-457200">
              <a:buFont typeface="Wingdings" pitchFamily="2" charset="2"/>
              <a:buChar char="Ø"/>
            </a:pPr>
            <a:r>
              <a:rPr lang="ar-JO" dirty="0"/>
              <a:t>ما يجب القيام به عند التعرض للفيروسات</a:t>
            </a:r>
            <a:endParaRPr lang="en-US" dirty="0"/>
          </a:p>
          <a:p>
            <a:pPr marL="457200" lvl="0" indent="-457200">
              <a:buFont typeface="Wingdings" pitchFamily="2" charset="2"/>
              <a:buChar char="Ø"/>
            </a:pPr>
            <a:r>
              <a:rPr lang="ar-JO" dirty="0"/>
              <a:t>المحافظة على تحديث البرامج </a:t>
            </a:r>
            <a:endParaRPr lang="en-US" dirty="0"/>
          </a:p>
          <a:p>
            <a:pPr marL="457200" lvl="0" indent="-457200">
              <a:buFont typeface="Wingdings" pitchFamily="2" charset="2"/>
              <a:buChar char="Ø"/>
            </a:pPr>
            <a:r>
              <a:rPr lang="ar-JO" dirty="0"/>
              <a:t>تنفيذ الفحص</a:t>
            </a:r>
            <a:endParaRPr lang="en-US" dirty="0"/>
          </a:p>
          <a:p>
            <a:pPr marL="457200" lvl="0" indent="-457200">
              <a:buFont typeface="Wingdings" pitchFamily="2" charset="2"/>
              <a:buChar char="Ø"/>
            </a:pPr>
            <a:r>
              <a:rPr lang="ar-JO" dirty="0"/>
              <a:t>نصائح سلامة اخرى من البرامج الضارة</a:t>
            </a:r>
            <a:endParaRPr lang="en-US" dirty="0"/>
          </a:p>
        </p:txBody>
      </p:sp>
    </p:spTree>
    <p:extLst>
      <p:ext uri="{BB962C8B-B14F-4D97-AF65-F5344CB8AC3E}">
        <p14:creationId xmlns:p14="http://schemas.microsoft.com/office/powerpoint/2010/main" val="11747050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761999"/>
          </a:xfrm>
        </p:spPr>
        <p:txBody>
          <a:bodyPr>
            <a:normAutofit fontScale="90000"/>
          </a:bodyPr>
          <a:lstStyle/>
          <a:p>
            <a:pPr algn="ctr"/>
            <a:r>
              <a:rPr lang="ar-SA" b="1" dirty="0" smtClean="0"/>
              <a:t/>
            </a:r>
            <a:br>
              <a:rPr lang="ar-SA" b="1" dirty="0" smtClean="0"/>
            </a:br>
            <a:r>
              <a:rPr lang="en-US" sz="3100" b="1" dirty="0" smtClean="0"/>
              <a:t> </a:t>
            </a:r>
            <a:r>
              <a:rPr lang="ar-JO" sz="3100" b="1" dirty="0" smtClean="0"/>
              <a:t>الدرس 5-1: </a:t>
            </a:r>
            <a:r>
              <a:rPr lang="ar-SA" sz="2800" dirty="0">
                <a:effectLst/>
              </a:rPr>
              <a:t>أن تكون استباقيا</a:t>
            </a:r>
            <a:endParaRPr lang="ar-SA" sz="3100" dirty="0"/>
          </a:p>
        </p:txBody>
      </p:sp>
      <p:sp>
        <p:nvSpPr>
          <p:cNvPr id="3" name="Subtitle 2"/>
          <p:cNvSpPr>
            <a:spLocks noGrp="1"/>
          </p:cNvSpPr>
          <p:nvPr>
            <p:ph type="subTitle" idx="1"/>
          </p:nvPr>
        </p:nvSpPr>
        <p:spPr>
          <a:xfrm>
            <a:off x="381000" y="1143000"/>
            <a:ext cx="8077200" cy="4876800"/>
          </a:xfrm>
        </p:spPr>
        <p:txBody>
          <a:bodyPr>
            <a:normAutofit/>
          </a:bodyPr>
          <a:lstStyle/>
          <a:p>
            <a:r>
              <a:rPr lang="ar-JO" dirty="0"/>
              <a:t>يمكنك التعامل مع أمن الكمبيوتر بطريقتين أساسيتين وهما إتباع النهج الاستباقي أو النهج التفاعلي. بعبارة أخرى، يمكنك اتخاذ تدابير لضمان الأمن، أو يمكنك ببساطة التفاعل عند حدوث مشكلة. عند هذه النقطة، قد تتساءل "أي من نهجي الأمان هو الأفضل؟"</a:t>
            </a:r>
            <a:endParaRPr lang="en-US" dirty="0"/>
          </a:p>
          <a:p>
            <a:r>
              <a:rPr lang="ar-JO" dirty="0"/>
              <a:t>أفضل سياسات أمن الكمبيوتر هي التي يترتب عليها كلا من التدابير الأمنية الاستباقية والتفاعلية. في هذا الدرس، سوف نناقش مزايا أن تكون استباقيا فيما يتعلق بأمن جهاز الكمبيوتر أو شبكة الاتصال. وسوف نناقش كذلك بعض سياسات الأمن الأساسي لنظام الكمبيوتر وإلقاء نظرة على كيفية إعداد الإجراءات حالة وجود خرق للحماية. وأخيرا، سنلقي نظرة على بعض الأمور التي يمكن للموظفين والإداريين القيام بها لتحسين الوضع الأمني.</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533400"/>
          </a:xfrm>
        </p:spPr>
        <p:txBody>
          <a:bodyPr>
            <a:normAutofit/>
          </a:bodyPr>
          <a:lstStyle/>
          <a:p>
            <a:r>
              <a:rPr lang="ar-JO" sz="2800" dirty="0">
                <a:effectLst/>
              </a:rPr>
              <a:t>السياسات الأمنية</a:t>
            </a:r>
            <a:endParaRPr lang="en-US" sz="2800" dirty="0">
              <a:effectLst/>
            </a:endParaRPr>
          </a:p>
        </p:txBody>
      </p:sp>
      <p:sp>
        <p:nvSpPr>
          <p:cNvPr id="3" name="Subtitle 2"/>
          <p:cNvSpPr>
            <a:spLocks noGrp="1"/>
          </p:cNvSpPr>
          <p:nvPr>
            <p:ph type="subTitle" idx="1"/>
          </p:nvPr>
        </p:nvSpPr>
        <p:spPr>
          <a:xfrm>
            <a:off x="457200" y="990600"/>
            <a:ext cx="8001000" cy="4953000"/>
          </a:xfrm>
        </p:spPr>
        <p:txBody>
          <a:bodyPr>
            <a:normAutofit/>
          </a:bodyPr>
          <a:lstStyle/>
          <a:p>
            <a:r>
              <a:rPr lang="ar-JO" dirty="0"/>
              <a:t>السياسة الأمنية عبارة بيان من القواعد أو التوجيهات التي تحدد كيفية الحفاظ على الأمن في مؤسسة معينة. وتعتبر فكرة حماية البيانات الحساسة صميم معظم سياسات أمن الكمبيوتر، ونحن  نشير إلى حفظها (أي عدم فقدان البيانات المهمة) وخصوصيتها (فقط الأشخاص المصرح لهم يمكنهم الوصول إلى البيانات).</a:t>
            </a:r>
            <a:endParaRPr lang="en-US" dirty="0"/>
          </a:p>
          <a:p>
            <a:r>
              <a:rPr lang="ar-JO" dirty="0"/>
              <a:t>إذا كنت تتبع منهجا استباقيا لمعالجة البيانات الحساسة، ينبغي أن تشمل سياسة الأمن الخاصة بك النقاط التالية، حتى يتسنى الحد من تعرضك إلى الهجمات المختلفة وغيرها من مسائل الأمن. تذكر انك في المنهج الأمني الاستباقي تفترض مسبقا أن شخصا سيحاول اختراق أمنك.</a:t>
            </a:r>
            <a:endParaRPr lang="ar-SA"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09601"/>
          </a:xfrm>
        </p:spPr>
        <p:txBody>
          <a:bodyPr>
            <a:normAutofit/>
          </a:bodyPr>
          <a:lstStyle/>
          <a:p>
            <a:r>
              <a:rPr lang="ar-JO" sz="2800" dirty="0">
                <a:effectLst/>
              </a:rPr>
              <a:t>الإجراءات المتعلقة بالاختراقات الأمنية</a:t>
            </a:r>
            <a:endParaRPr lang="en-US" sz="2800" dirty="0">
              <a:effectLst/>
            </a:endParaRPr>
          </a:p>
        </p:txBody>
      </p:sp>
      <p:sp>
        <p:nvSpPr>
          <p:cNvPr id="3" name="Subtitle 2"/>
          <p:cNvSpPr>
            <a:spLocks noGrp="1"/>
          </p:cNvSpPr>
          <p:nvPr>
            <p:ph type="subTitle" idx="1"/>
          </p:nvPr>
        </p:nvSpPr>
        <p:spPr>
          <a:xfrm>
            <a:off x="609600" y="1143000"/>
            <a:ext cx="7848600" cy="4724400"/>
          </a:xfrm>
        </p:spPr>
        <p:txBody>
          <a:bodyPr>
            <a:normAutofit/>
          </a:bodyPr>
          <a:lstStyle/>
          <a:p>
            <a:r>
              <a:rPr lang="ar-JO" dirty="0"/>
              <a:t>بغض النظر عن مدى كونك استباقيا مع أمن الكمبيوتر، حيث لن يمكنك أن تكون متأكدا تماما أن الأمن للنظام الخاص بك أو لشبكة الاتصال لن يتم المساس به.</a:t>
            </a:r>
            <a:endParaRPr lang="en-US" dirty="0"/>
          </a:p>
          <a:p>
            <a:r>
              <a:rPr lang="ar-JO" dirty="0"/>
              <a:t>من الأفضل دائما أن يكون هناك استجابة ذكية على الاختراق الأمني، بدلا من الرد ببساطة في حالة من الدهشة والفزع. ولهذا السبب، ينبغي تنفيذ إستراتيجية أمن تفاعلية جيدة (تطورت سلفا على نحو استباقي).</a:t>
            </a:r>
            <a:endParaRPr lang="en-US" dirty="0"/>
          </a:p>
          <a:p>
            <a:r>
              <a:rPr lang="ar-JO" dirty="0"/>
              <a:t>ولهذا النقاش، سيتم اتخاذ الاختراق الأمني على أنه دخول غير مصرح به أو اقتناء (سرقة) معلومات الكمبيوتر التي من المحتمل أن تؤدي الى التعرض المحتمل للبيانات الشخصية أو الخاصة. كذلك يشمل الاختراق الأمني على تغيير أو تبديل البيانات المهمة أو الشخصية لتحقيق بعض الأغراض الضارة.</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09600"/>
          </a:xfrm>
        </p:spPr>
        <p:txBody>
          <a:bodyPr>
            <a:normAutofit/>
          </a:bodyPr>
          <a:lstStyle/>
          <a:p>
            <a:r>
              <a:rPr lang="ar-JO" sz="2800" dirty="0">
                <a:effectLst/>
              </a:rPr>
              <a:t>ماذا يمكن للموظفين القيام به؟</a:t>
            </a:r>
            <a:endParaRPr lang="en-US" sz="2800" dirty="0">
              <a:effectLst/>
            </a:endParaRPr>
          </a:p>
        </p:txBody>
      </p:sp>
      <p:sp>
        <p:nvSpPr>
          <p:cNvPr id="3" name="Subtitle 2"/>
          <p:cNvSpPr>
            <a:spLocks noGrp="1"/>
          </p:cNvSpPr>
          <p:nvPr>
            <p:ph type="subTitle" idx="1"/>
          </p:nvPr>
        </p:nvSpPr>
        <p:spPr>
          <a:xfrm>
            <a:off x="685800" y="1066800"/>
            <a:ext cx="7772400" cy="3352800"/>
          </a:xfrm>
        </p:spPr>
        <p:txBody>
          <a:bodyPr>
            <a:normAutofit/>
          </a:bodyPr>
          <a:lstStyle/>
          <a:p>
            <a:r>
              <a:rPr lang="ar-JO" dirty="0"/>
              <a:t>بوصفك موظفاً ومستخدم كمبيوتر، هناك عدد من الأمور التي يمكنك القيام بها، للحفاظ على أمن المؤسسة الخاصة بك.</a:t>
            </a:r>
            <a:endParaRPr lang="en-US" dirty="0"/>
          </a:p>
          <a:p>
            <a:r>
              <a:rPr lang="ar-JO" dirty="0"/>
              <a:t>أولاً، تأكد من أن تكون على دراية جيدة مع سياسات أمن أو تكنولوجيا المعلومات الموظفة في مؤسستك. ويمكن أن تشمل هذه السياسات قواعد الاستخدام الملائم للإنترنت، والاستخدام الملائم للبريد الإلكتروني، وما هي البرامج المسموح أو غير المسموح بها على أجهزة كمبيوتر الشركة، والمزيد من ذلك.</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400"/>
          </a:xfrm>
        </p:spPr>
        <p:txBody>
          <a:bodyPr>
            <a:normAutofit/>
          </a:bodyPr>
          <a:lstStyle/>
          <a:p>
            <a:r>
              <a:rPr lang="ar-JO" sz="2800" dirty="0">
                <a:effectLst/>
              </a:rPr>
              <a:t>ماذا يمكن للمسؤولين القيام به؟</a:t>
            </a:r>
            <a:endParaRPr lang="en-US" sz="2800" dirty="0">
              <a:effectLst/>
            </a:endParaRPr>
          </a:p>
        </p:txBody>
      </p:sp>
      <p:sp>
        <p:nvSpPr>
          <p:cNvPr id="3" name="Subtitle 2"/>
          <p:cNvSpPr>
            <a:spLocks noGrp="1"/>
          </p:cNvSpPr>
          <p:nvPr>
            <p:ph type="subTitle" idx="1"/>
          </p:nvPr>
        </p:nvSpPr>
        <p:spPr>
          <a:xfrm>
            <a:off x="457200" y="1066800"/>
            <a:ext cx="8001000" cy="4953000"/>
          </a:xfrm>
        </p:spPr>
        <p:txBody>
          <a:bodyPr>
            <a:normAutofit fontScale="92500" lnSpcReduction="10000"/>
          </a:bodyPr>
          <a:lstStyle/>
          <a:p>
            <a:r>
              <a:rPr lang="ar-JO" dirty="0"/>
              <a:t>ينبغي لمسؤولي الشبكة إدراك أهمية الأمن الاستباقي. وكقدر من الأهمية، عليهم أن يدركوا أنه لا يوجد ضمانات عندما يتعلق الأمر بأمن الكمبيوتر والشبكات.</a:t>
            </a:r>
            <a:endParaRPr lang="en-US" dirty="0"/>
          </a:p>
          <a:p>
            <a:r>
              <a:rPr lang="ar-JO" dirty="0"/>
              <a:t>يجب على المسؤولين بذل كل ما في وسعهم لمنع الاختراقات والهجمات الأمنية وذلك من خلال:</a:t>
            </a:r>
            <a:endParaRPr lang="en-US" dirty="0"/>
          </a:p>
          <a:p>
            <a:pPr lvl="0"/>
            <a:r>
              <a:rPr lang="ar-JO" dirty="0"/>
              <a:t>إنشاء سياسات أمنية وتثقيف المستخدمين حول هذه السياسات.</a:t>
            </a:r>
            <a:endParaRPr lang="en-US" dirty="0"/>
          </a:p>
          <a:p>
            <a:pPr lvl="0"/>
            <a:r>
              <a:rPr lang="ar-JO" dirty="0"/>
              <a:t>ضمان (بأفضل القدرات) تمكن المستخدمين من اتباع السياسات.</a:t>
            </a:r>
            <a:endParaRPr lang="en-US" dirty="0"/>
          </a:p>
          <a:p>
            <a:pPr lvl="0"/>
            <a:r>
              <a:rPr lang="ar-JO" dirty="0"/>
              <a:t>المحافظة على جدران الحماية، والتشفير، والبرامج المضادة للفيروسات، وأنظمة كشف التسلل (هويات التعريف) على النحو المطلوب.</a:t>
            </a:r>
            <a:endParaRPr lang="en-US" dirty="0"/>
          </a:p>
          <a:p>
            <a:pPr lvl="0"/>
            <a:r>
              <a:rPr lang="ar-JO" dirty="0"/>
              <a:t>افتراض أنه سيتم اختراق الشبكة وتطوير سياسة الأمن التفاعلي كاستجابة لأي خرق أمني محتمل.</a:t>
            </a:r>
            <a:endParaRPr lang="en-US" dirty="0"/>
          </a:p>
          <a:p>
            <a:pPr lvl="0"/>
            <a:r>
              <a:rPr lang="ar-JO" dirty="0"/>
              <a:t>تصحيح كافة الثغرات المعروفة في برنامج شبكة الاتصال مع التحديثات والحزم المطلوبة.</a:t>
            </a: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85799"/>
          </a:xfrm>
        </p:spPr>
        <p:txBody>
          <a:bodyPr>
            <a:normAutofit/>
          </a:bodyPr>
          <a:lstStyle/>
          <a:p>
            <a:pPr algn="ctr"/>
            <a:r>
              <a:rPr lang="en-US" sz="3200" b="1" dirty="0" smtClean="0"/>
              <a:t> </a:t>
            </a:r>
            <a:r>
              <a:rPr lang="ar-JO" sz="3200" b="1" dirty="0" smtClean="0"/>
              <a:t>الدرس 5-2 </a:t>
            </a:r>
            <a:r>
              <a:rPr lang="ar-SA" sz="3200" dirty="0">
                <a:effectLst/>
              </a:rPr>
              <a:t>التعريف بنفسك</a:t>
            </a:r>
            <a:endParaRPr lang="ar-SA" sz="3200" dirty="0"/>
          </a:p>
        </p:txBody>
      </p:sp>
      <p:sp>
        <p:nvSpPr>
          <p:cNvPr id="3" name="Subtitle 2"/>
          <p:cNvSpPr>
            <a:spLocks noGrp="1"/>
          </p:cNvSpPr>
          <p:nvPr>
            <p:ph type="subTitle" idx="1"/>
          </p:nvPr>
        </p:nvSpPr>
        <p:spPr>
          <a:xfrm>
            <a:off x="381000" y="990600"/>
            <a:ext cx="8077200" cy="4038600"/>
          </a:xfrm>
        </p:spPr>
        <p:txBody>
          <a:bodyPr>
            <a:normAutofit/>
          </a:bodyPr>
          <a:lstStyle/>
          <a:p>
            <a:r>
              <a:rPr lang="ar-JO" dirty="0" smtClean="0"/>
              <a:t>صدق </a:t>
            </a:r>
            <a:r>
              <a:rPr lang="ar-JO" dirty="0"/>
              <a:t>أو لا تصدق. أحد أهم نقاط الضعف التي يتم استخدامها بشكل المتكرر في أنظمة الكمبيوتر هو تحديد هوية تعريف أو كلمة المرور الأمنية. وهنالك العديد من الطرق لقرصنة المعلومات والحصول على كلمة المرور أو هوية التعريف بما فيها الاحتيال، والتخمين، والتجسس (حزمة السرقة)، والهجمات القوية </a:t>
            </a:r>
            <a:r>
              <a:rPr lang="en-US" dirty="0"/>
              <a:t>Brute Force Attacks</a:t>
            </a:r>
            <a:r>
              <a:rPr lang="ar-JO" dirty="0"/>
              <a:t>.</a:t>
            </a:r>
            <a:r>
              <a:rPr lang="en-US" dirty="0"/>
              <a:t> </a:t>
            </a:r>
            <a:r>
              <a:rPr lang="ar-JO" dirty="0"/>
              <a:t>في هذا الدرس، سوف تتعلم ما هي هويات تعريف المستخدمين وكلمات المرور، وفي ماذا تستخدم، والأهم من ذلك، وكيف يمكنك التوجه نحو اختيار كلمة مرور قوية. أخيرا، كذلك ستتعلم حول الموضوعات المتعلقة بحقوق وصول من قبل المستخدم.</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533399"/>
          </a:xfrm>
        </p:spPr>
        <p:txBody>
          <a:bodyPr>
            <a:normAutofit/>
          </a:bodyPr>
          <a:lstStyle/>
          <a:p>
            <a:r>
              <a:rPr lang="ar-JO" sz="2800" dirty="0">
                <a:effectLst/>
              </a:rPr>
              <a:t>ما هو هوية تعريف المستخدم</a:t>
            </a:r>
            <a:endParaRPr lang="ar-SA" sz="2800" dirty="0"/>
          </a:p>
        </p:txBody>
      </p:sp>
      <p:sp>
        <p:nvSpPr>
          <p:cNvPr id="3" name="Subtitle 2"/>
          <p:cNvSpPr>
            <a:spLocks noGrp="1"/>
          </p:cNvSpPr>
          <p:nvPr>
            <p:ph type="subTitle" idx="1"/>
          </p:nvPr>
        </p:nvSpPr>
        <p:spPr>
          <a:xfrm>
            <a:off x="533400" y="914400"/>
            <a:ext cx="7924800" cy="4114800"/>
          </a:xfrm>
        </p:spPr>
        <p:txBody>
          <a:bodyPr>
            <a:normAutofit lnSpcReduction="10000"/>
          </a:bodyPr>
          <a:lstStyle/>
          <a:p>
            <a:r>
              <a:rPr lang="ar-JO" dirty="0"/>
              <a:t>هوية تعريف المستخدم هو سلسلة من الأحرف التي تستخدم لتمييز مستخدم واحد من غيره على نظام كمبيوتر خاص. ويطلق غالبا على هويات تعريف المستخدمين باسم المستخدم، وكثيرا ما تستخدم كما النص الذي يأتي قبل رمز </a:t>
            </a:r>
            <a:r>
              <a:rPr lang="en-US" dirty="0"/>
              <a:t>@</a:t>
            </a:r>
            <a:r>
              <a:rPr lang="ar-JO" dirty="0"/>
              <a:t> في عنوان البريد الإلكتروني.</a:t>
            </a:r>
            <a:endParaRPr lang="en-US" dirty="0"/>
          </a:p>
          <a:p>
            <a:r>
              <a:rPr lang="ar-JO" dirty="0"/>
              <a:t>عادة، يكون اسم المستخدم اختصارا أو نموذجا موجزا لاسم المستخدم الفعلي، مثل "</a:t>
            </a:r>
            <a:r>
              <a:rPr lang="en-US" dirty="0"/>
              <a:t>jsmith</a:t>
            </a:r>
            <a:r>
              <a:rPr lang="ar-JO" dirty="0"/>
              <a:t>" أو "</a:t>
            </a:r>
            <a:r>
              <a:rPr lang="en-US" dirty="0"/>
              <a:t>kjones</a:t>
            </a:r>
            <a:r>
              <a:rPr lang="ar-JO" dirty="0"/>
              <a:t>" ولكن هذا ليس الحال دائما. وفي العديد من الحالات، يمكن للمستخدمين تكوين اسم المستخدم الخاص بهم ليكون مجرد تسلسل من الأحرف التي يريدونها. ومع ذلك، على الأنظمة التي تدعم عدة مستخدمين مختلفين، حيث أنه من المقبول عموماً أن يكون لكل مستخدم له (أو لها) اسم المستخدم الفريد الخاص به.</a:t>
            </a: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600"/>
          </a:xfrm>
        </p:spPr>
        <p:txBody>
          <a:bodyPr>
            <a:normAutofit/>
          </a:bodyPr>
          <a:lstStyle/>
          <a:p>
            <a:r>
              <a:rPr lang="ar-JO" sz="2800" dirty="0">
                <a:effectLst/>
              </a:rPr>
              <a:t>ما المقصود بكلمة المرور؟</a:t>
            </a:r>
            <a:endParaRPr lang="en-US" sz="2800" dirty="0">
              <a:effectLst/>
            </a:endParaRPr>
          </a:p>
        </p:txBody>
      </p:sp>
      <p:sp>
        <p:nvSpPr>
          <p:cNvPr id="3" name="Subtitle 2"/>
          <p:cNvSpPr>
            <a:spLocks noGrp="1"/>
          </p:cNvSpPr>
          <p:nvPr>
            <p:ph type="subTitle" idx="1"/>
          </p:nvPr>
        </p:nvSpPr>
        <p:spPr>
          <a:xfrm>
            <a:off x="685800" y="838200"/>
            <a:ext cx="7772400" cy="5181600"/>
          </a:xfrm>
        </p:spPr>
        <p:txBody>
          <a:bodyPr>
            <a:normAutofit/>
          </a:bodyPr>
          <a:lstStyle/>
          <a:p>
            <a:r>
              <a:rPr lang="ar-JO" dirty="0"/>
              <a:t>تعتبر كلمة المرور عنصرا رئيسيا في أمن نظام الكمبيوتر. وللوصول إلى نظام آمن، يجب على المستخدم إدخال كلمة مرور صحيحة وصالحة للوصول إلى النظام. بالإضافة إلى ذلك سيتم مطابقة كلمة المرور مع اسم المستخدم المطلوب، بمعنى أنه لا بد من الجمع بين اسم المستخدم وكلمة المرور الصحيحة للوصول إلى النظام.</a:t>
            </a:r>
            <a:endParaRPr lang="en-US" dirty="0"/>
          </a:p>
        </p:txBody>
      </p:sp>
      <p:pic>
        <p:nvPicPr>
          <p:cNvPr id="5" name="صورة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5999" y="3124200"/>
            <a:ext cx="4223385" cy="2626995"/>
          </a:xfrm>
          <a:prstGeom prst="rect">
            <a:avLst/>
          </a:prstGeom>
          <a:noFill/>
          <a:ln>
            <a:noFill/>
          </a:ln>
        </p:spPr>
      </p:pic>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600"/>
          </a:xfrm>
        </p:spPr>
        <p:txBody>
          <a:bodyPr>
            <a:normAutofit/>
          </a:bodyPr>
          <a:lstStyle/>
          <a:p>
            <a:r>
              <a:rPr lang="ar-JO" sz="2800" dirty="0">
                <a:effectLst/>
              </a:rPr>
              <a:t>ما المقصود بحق الوصول؟</a:t>
            </a:r>
            <a:endParaRPr lang="en-US" sz="2800" dirty="0">
              <a:effectLst/>
            </a:endParaRPr>
          </a:p>
        </p:txBody>
      </p:sp>
      <p:sp>
        <p:nvSpPr>
          <p:cNvPr id="3" name="Subtitle 2"/>
          <p:cNvSpPr>
            <a:spLocks noGrp="1"/>
          </p:cNvSpPr>
          <p:nvPr>
            <p:ph type="subTitle" idx="1"/>
          </p:nvPr>
        </p:nvSpPr>
        <p:spPr>
          <a:xfrm>
            <a:off x="457200" y="914400"/>
            <a:ext cx="8001000" cy="5029200"/>
          </a:xfrm>
        </p:spPr>
        <p:txBody>
          <a:bodyPr>
            <a:normAutofit/>
          </a:bodyPr>
          <a:lstStyle/>
          <a:p>
            <a:r>
              <a:rPr lang="ar-JO" dirty="0"/>
              <a:t>حق الوصول هي الامتيازات التي تمنح لمستخدم معين لنظام كمبيوتر معين. ومع حق الدخول، يمكن للمستخدم التقيد ضمن نظام الكمبيوتر إلى المهام التي يفترض أن يتم تنفيذها داخل النظام.</a:t>
            </a:r>
            <a:endParaRPr lang="en-US" dirty="0"/>
          </a:p>
          <a:p>
            <a:r>
              <a:rPr lang="ar-JO" dirty="0"/>
              <a:t>يساعد حق الدخول ضمان عدم تمكن المستخدمين بالمصادفة (أو بشكل متعمد) لعرض، ومسح، أو إتلاف الملفات المهمة. ويمكن أن تستخدم حقوق الدخول لمنع المستخدمين من استخدام برامج معينة، أو من الوصول إلى أجزاء معينة من النظام.</a:t>
            </a:r>
            <a:endParaRPr lang="en-US" dirty="0"/>
          </a:p>
          <a:p>
            <a:r>
              <a:rPr lang="ar-JO" dirty="0"/>
              <a:t>تم إعداد طريقة الحصول على الحقوق بالإعتماد على نوع النظام الذي يقوم المستخدم بالدخول إليه. وغالبا، يمكن أن يكون لمستخدمي الحسابات صلاحيات كتابة، وقراءة، وتنفيذ بحسب الامتيازات المخصصة لهم.</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31825"/>
          </a:xfrm>
        </p:spPr>
        <p:txBody>
          <a:bodyPr>
            <a:normAutofit/>
          </a:bodyPr>
          <a:lstStyle/>
          <a:p>
            <a:r>
              <a:rPr lang="ar-SA" sz="2800" dirty="0">
                <a:effectLst/>
              </a:rPr>
              <a:t>ما هو كمبيوتر الشبكة؟</a:t>
            </a:r>
            <a:endParaRPr lang="en-US" sz="2800" dirty="0">
              <a:effectLst/>
            </a:endParaRPr>
          </a:p>
        </p:txBody>
      </p:sp>
      <p:sp>
        <p:nvSpPr>
          <p:cNvPr id="3" name="Subtitle 2"/>
          <p:cNvSpPr>
            <a:spLocks noGrp="1"/>
          </p:cNvSpPr>
          <p:nvPr>
            <p:ph type="subTitle" idx="1"/>
          </p:nvPr>
        </p:nvSpPr>
        <p:spPr>
          <a:xfrm>
            <a:off x="381000" y="1295400"/>
            <a:ext cx="8001000" cy="4724400"/>
          </a:xfrm>
        </p:spPr>
        <p:txBody>
          <a:bodyPr>
            <a:normAutofit/>
          </a:bodyPr>
          <a:lstStyle/>
          <a:p>
            <a:r>
              <a:rPr lang="ar-SA" dirty="0"/>
              <a:t>كمبيوتر الشبكة عبارة عن الة مكتبية تمثل جهاز كمبيوتر شخصي في المظهر الخارجي له شاشة ولوحة مفاتيح وصندوق. غير انه لا يحتوي على نفس كميات التخزين على القرص الصلب او الذاكرة الرئيسية او قدرات المعالجة التي يقدمها الكمبيوتر الشخصي. </a:t>
            </a:r>
            <a:endParaRPr lang="en-US" dirty="0"/>
          </a:p>
          <a:p>
            <a:r>
              <a:rPr lang="ar-SA" dirty="0"/>
              <a:t>وبمعنى اخر، يمكن النظر الى جهاز كمبيوتر الشبكة على انه محطة عمل خفيفة الوزن يعتمد على خادم بعيد لتخزين بياناته وتطبيقاته بدلا من العمل من اقراصه الصلبة المحلية.</a:t>
            </a:r>
            <a:endParaRPr lang="en-US" dirty="0"/>
          </a:p>
          <a:p>
            <a:endParaRPr lang="ar-SA"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85799"/>
          </a:xfrm>
        </p:spPr>
        <p:txBody>
          <a:bodyPr>
            <a:normAutofit/>
          </a:bodyPr>
          <a:lstStyle/>
          <a:p>
            <a:pPr algn="ctr"/>
            <a:r>
              <a:rPr lang="en-US" sz="3200" b="1" dirty="0" smtClean="0"/>
              <a:t> </a:t>
            </a:r>
            <a:r>
              <a:rPr lang="ar-JO" sz="3200" b="1" dirty="0" smtClean="0"/>
              <a:t>الدرس 5-3: </a:t>
            </a:r>
            <a:r>
              <a:rPr lang="ar-SA" sz="3200" dirty="0">
                <a:effectLst/>
              </a:rPr>
              <a:t>حماية البيانات</a:t>
            </a:r>
            <a:endParaRPr lang="ar-SA" sz="3200" dirty="0"/>
          </a:p>
        </p:txBody>
      </p:sp>
      <p:sp>
        <p:nvSpPr>
          <p:cNvPr id="3" name="Subtitle 2"/>
          <p:cNvSpPr>
            <a:spLocks noGrp="1"/>
          </p:cNvSpPr>
          <p:nvPr>
            <p:ph type="subTitle" idx="1"/>
          </p:nvPr>
        </p:nvSpPr>
        <p:spPr>
          <a:xfrm>
            <a:off x="457200" y="990600"/>
            <a:ext cx="8001000" cy="3810000"/>
          </a:xfrm>
        </p:spPr>
        <p:txBody>
          <a:bodyPr>
            <a:normAutofit/>
          </a:bodyPr>
          <a:lstStyle/>
          <a:p>
            <a:r>
              <a:rPr lang="ar-JO" dirty="0"/>
              <a:t>الجانب الآخر والهام لأمن الكمبيوتر هو حماية البيانات. لأنه يمكن استخدام أجهزة الكمبيوتر لتخزين المعلومات التي تعتبر حيوية للمنظمة أو الأعمال التجارية، فمن الضروري أن يتم تخزين هذه المعلومات على هذا النحو التي لن تفقدها بسهولة حالة وجود فشل للنظام أو خرق للحماية. وبالإضافة لذلك، فمن المهم أيضا أن يتم تخزين هذه البيانات بطريقة مسؤولة لمنع سرقة البيانات أو التعرض للاستخدام غير المصرح به.</a:t>
            </a:r>
            <a:endParaRPr lang="en-US" dirty="0"/>
          </a:p>
          <a:p>
            <a:r>
              <a:rPr lang="ar-JO" dirty="0"/>
              <a:t>في هذا الدرس، سوف تتعلم حول إجراء نسخ احتياطية وحماية البيانات الهامة، وكذلك انعكاسات البيانات المفقودة، والمسروقة، أو التالفة.</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4362"/>
          </a:xfrm>
        </p:spPr>
        <p:txBody>
          <a:bodyPr>
            <a:normAutofit/>
          </a:bodyPr>
          <a:lstStyle/>
          <a:p>
            <a:r>
              <a:rPr lang="ar-JO" sz="2800" dirty="0">
                <a:effectLst/>
              </a:rPr>
              <a:t>لماذا النسخ الاحتياطية للبيانات؟</a:t>
            </a:r>
            <a:endParaRPr lang="en-US" sz="2800" dirty="0">
              <a:effectLst/>
            </a:endParaRPr>
          </a:p>
        </p:txBody>
      </p:sp>
      <p:sp>
        <p:nvSpPr>
          <p:cNvPr id="3" name="Subtitle 2"/>
          <p:cNvSpPr>
            <a:spLocks noGrp="1"/>
          </p:cNvSpPr>
          <p:nvPr>
            <p:ph type="subTitle" idx="1"/>
          </p:nvPr>
        </p:nvSpPr>
        <p:spPr>
          <a:xfrm>
            <a:off x="685800" y="762000"/>
            <a:ext cx="7772400" cy="3810000"/>
          </a:xfrm>
        </p:spPr>
        <p:txBody>
          <a:bodyPr>
            <a:normAutofit/>
          </a:bodyPr>
          <a:lstStyle/>
          <a:p>
            <a:r>
              <a:rPr lang="ar-JO" dirty="0"/>
              <a:t>تعتبر أنظمة الكمبيوتر مجموعة معقدة وأحيانا يمكن لتلك الأشياء الانتقال بالخطأ. تحطم القرص الصلب، على سبيل المثال، يمكن بخطوة واحدة جعل كافة البيانات المخزنة على محرك الأقراص التالفة غير قابلة للوصول إليها.</a:t>
            </a:r>
            <a:endParaRPr lang="en-US" dirty="0"/>
          </a:p>
          <a:p>
            <a:r>
              <a:rPr lang="ar-JO" dirty="0"/>
              <a:t>يمكن لفيروس الكمبيوتر أن يتلف أو يحذف الملفات على نظام الكمبيوتر، أو يمكن لقرصان المعلومات محو البيانات عمدا. ربما بطريقة أقل تهديدا، لكنها لا تزال بطريقة جادة، ويمكن للمستخدم المصرح له الإضرار أو حذف الملفات على نظام الكمبيوتر بالخطأ.</a:t>
            </a:r>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708025"/>
          </a:xfrm>
        </p:spPr>
        <p:txBody>
          <a:bodyPr>
            <a:normAutofit/>
          </a:bodyPr>
          <a:lstStyle/>
          <a:p>
            <a:r>
              <a:rPr lang="ar-JO" sz="2800" dirty="0">
                <a:effectLst/>
              </a:rPr>
              <a:t>أساليب النسخ الاحتياطي</a:t>
            </a:r>
            <a:endParaRPr lang="ar-SA" sz="2800" dirty="0"/>
          </a:p>
        </p:txBody>
      </p:sp>
      <p:sp>
        <p:nvSpPr>
          <p:cNvPr id="3" name="Subtitle 2"/>
          <p:cNvSpPr>
            <a:spLocks noGrp="1"/>
          </p:cNvSpPr>
          <p:nvPr>
            <p:ph type="subTitle" idx="1"/>
          </p:nvPr>
        </p:nvSpPr>
        <p:spPr>
          <a:xfrm>
            <a:off x="838200" y="1066800"/>
            <a:ext cx="7848600" cy="4876800"/>
          </a:xfrm>
        </p:spPr>
        <p:txBody>
          <a:bodyPr>
            <a:normAutofit/>
          </a:bodyPr>
          <a:lstStyle/>
          <a:p>
            <a:r>
              <a:rPr lang="ar-JO" dirty="0"/>
              <a:t>ينطوي أسلوب النسخ الاحتياطي إلى حد كبير على كتابة نسخة من البيانات إلى وسائل تخزين مؤقتة أو مستخدمة لغايات الأرشيف. وتوفر القائمة التالية بعض المعلومات بشأن بعض استراتجيات بيانات النسخ الاحتياطي المختلفة</a:t>
            </a:r>
            <a:r>
              <a:rPr lang="ar-JO" dirty="0" smtClean="0"/>
              <a:t>.</a:t>
            </a:r>
            <a:endParaRPr lang="ar-JO" dirty="0"/>
          </a:p>
          <a:p>
            <a:pPr marL="457200" indent="-457200">
              <a:buFont typeface="Wingdings" pitchFamily="2" charset="2"/>
              <a:buChar char="Ø"/>
            </a:pPr>
            <a:r>
              <a:rPr lang="ar-JO" dirty="0"/>
              <a:t>الأقراص المضغوطة أو أقراص </a:t>
            </a:r>
            <a:r>
              <a:rPr lang="en-US" dirty="0"/>
              <a:t>DVD</a:t>
            </a:r>
          </a:p>
          <a:p>
            <a:pPr marL="457200" indent="-457200">
              <a:buFont typeface="Wingdings" pitchFamily="2" charset="2"/>
              <a:buChar char="Ø"/>
            </a:pPr>
            <a:r>
              <a:rPr lang="ar-JO" dirty="0"/>
              <a:t>محركات أقراص الشريط</a:t>
            </a:r>
            <a:endParaRPr lang="en-US" dirty="0"/>
          </a:p>
          <a:p>
            <a:pPr marL="457200" indent="-457200">
              <a:buFont typeface="Wingdings" pitchFamily="2" charset="2"/>
              <a:buChar char="Ø"/>
            </a:pPr>
            <a:r>
              <a:rPr lang="ar-JO" dirty="0"/>
              <a:t>خوادم شبكة الاتصال</a:t>
            </a:r>
            <a:endParaRPr lang="en-US" dirty="0"/>
          </a:p>
          <a:p>
            <a:pPr marL="457200" indent="-457200">
              <a:buFont typeface="Wingdings" pitchFamily="2" charset="2"/>
              <a:buChar char="Ø"/>
            </a:pPr>
            <a:r>
              <a:rPr lang="ar-JO" dirty="0"/>
              <a:t>مصفوفة التعدد للأقراص المستقلة</a:t>
            </a:r>
            <a:endParaRPr lang="en-US" dirty="0"/>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10562"/>
          </a:xfrm>
        </p:spPr>
        <p:txBody>
          <a:bodyPr>
            <a:normAutofit/>
          </a:bodyPr>
          <a:lstStyle/>
          <a:p>
            <a:pPr algn="ctr"/>
            <a:r>
              <a:rPr lang="en-US" sz="3200" b="1" dirty="0" smtClean="0"/>
              <a:t> </a:t>
            </a:r>
            <a:r>
              <a:rPr lang="ar-JO" sz="3200" b="1" dirty="0" smtClean="0"/>
              <a:t>الدرس 5-4: </a:t>
            </a:r>
            <a:r>
              <a:rPr lang="ar-SA" sz="3200" dirty="0">
                <a:effectLst/>
              </a:rPr>
              <a:t>التعرف على البرامج الضارة</a:t>
            </a:r>
            <a:endParaRPr lang="ar-SA" sz="3200" dirty="0"/>
          </a:p>
        </p:txBody>
      </p:sp>
      <p:sp>
        <p:nvSpPr>
          <p:cNvPr id="3" name="Subtitle 2"/>
          <p:cNvSpPr>
            <a:spLocks noGrp="1"/>
          </p:cNvSpPr>
          <p:nvPr>
            <p:ph type="subTitle" idx="1"/>
          </p:nvPr>
        </p:nvSpPr>
        <p:spPr>
          <a:xfrm>
            <a:off x="457200" y="914400"/>
            <a:ext cx="8001000" cy="3962400"/>
          </a:xfrm>
        </p:spPr>
        <p:txBody>
          <a:bodyPr>
            <a:normAutofit/>
          </a:bodyPr>
          <a:lstStyle/>
          <a:p>
            <a:r>
              <a:rPr lang="ar-JO" dirty="0"/>
              <a:t>البرامج الضارة (البرامج الخبيثة) هي برامج تم تصميمها لاختراق، والتجسس، وإتلاف، أو استهلاك مصادر النظام، دون علم أو موافقة مالك أو مسؤول نظام الكمبيوتر.</a:t>
            </a:r>
            <a:endParaRPr lang="en-US" dirty="0"/>
          </a:p>
          <a:p>
            <a:r>
              <a:rPr lang="ar-JO" dirty="0"/>
              <a:t>مع ظهور شبكة الإنترنت، لقد انتشرت البرامج الضارة وتشكل الآن تهديدا حقيقيا لأنظمة الكمبيوتر في كل مكان. وفي هذا الدرس، سنتعلم حول بعض الأنواع المختلفة من البرامج الضارة مثل فيروسات الكمبيوتر، وبرامج التجسس و</a:t>
            </a:r>
            <a:r>
              <a:rPr lang="en-US" dirty="0"/>
              <a:t>Adware</a:t>
            </a:r>
            <a:r>
              <a:rPr lang="ar-JO" dirty="0"/>
              <a:t>. بالإضافة لذلك، ستتعلم كيف يمكن للبرامج المضادة للفيروسات التعامل مع البرامج الضارة التي أصابت جهاز الكمبيوتر.</a:t>
            </a:r>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6762"/>
          </a:xfrm>
        </p:spPr>
        <p:txBody>
          <a:bodyPr>
            <a:normAutofit/>
          </a:bodyPr>
          <a:lstStyle/>
          <a:p>
            <a:r>
              <a:rPr lang="ar-JO" sz="2800" dirty="0">
                <a:effectLst/>
              </a:rPr>
              <a:t>ما المقصود بفيروسات الكمبيوتر؟</a:t>
            </a:r>
            <a:endParaRPr lang="en-US" sz="2800" dirty="0">
              <a:effectLst/>
            </a:endParaRPr>
          </a:p>
        </p:txBody>
      </p:sp>
      <p:sp>
        <p:nvSpPr>
          <p:cNvPr id="3" name="Subtitle 2"/>
          <p:cNvSpPr>
            <a:spLocks noGrp="1"/>
          </p:cNvSpPr>
          <p:nvPr>
            <p:ph type="subTitle" idx="1"/>
          </p:nvPr>
        </p:nvSpPr>
        <p:spPr>
          <a:xfrm>
            <a:off x="533400" y="990600"/>
            <a:ext cx="7924800" cy="3048000"/>
          </a:xfrm>
        </p:spPr>
        <p:txBody>
          <a:bodyPr>
            <a:normAutofit/>
          </a:bodyPr>
          <a:lstStyle/>
          <a:p>
            <a:r>
              <a:rPr lang="ar-JO" dirty="0"/>
              <a:t>يقصد بفيروس الكمبيوتر أنه برنامج يصيب (وغالبا يتلف) نظام الكمبيوتر دون علم صاحب الجهاز.</a:t>
            </a:r>
            <a:endParaRPr lang="en-US" dirty="0"/>
          </a:p>
          <a:p>
            <a:r>
              <a:rPr lang="ar-JO" dirty="0"/>
              <a:t>يتم إنشاء الفيروسات الكمبيوتر بصفة عامة من قبل المبرمجين الضاريين الذين يريدون التسبب في الإيذاء. ومع ذلك، يجادل بعض المبرمجين أنهم ينشئون الفيروسات باعتبارها تحديا على مهارات برمجياتهم أو لإظهار الثغرات الأمنية في مجال البرمجيات وشبكات الكمبيوتر.</a:t>
            </a:r>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686762"/>
          </a:xfrm>
        </p:spPr>
        <p:txBody>
          <a:bodyPr>
            <a:normAutofit/>
          </a:bodyPr>
          <a:lstStyle/>
          <a:p>
            <a:r>
              <a:rPr lang="ar-JO" sz="2800" dirty="0">
                <a:effectLst/>
              </a:rPr>
              <a:t>ما المقصود ببرامج التجسس؟</a:t>
            </a:r>
            <a:endParaRPr lang="en-US" sz="2800" dirty="0">
              <a:effectLst/>
            </a:endParaRPr>
          </a:p>
        </p:txBody>
      </p:sp>
      <p:sp>
        <p:nvSpPr>
          <p:cNvPr id="3" name="Subtitle 2"/>
          <p:cNvSpPr>
            <a:spLocks noGrp="1"/>
          </p:cNvSpPr>
          <p:nvPr>
            <p:ph type="subTitle" idx="1"/>
          </p:nvPr>
        </p:nvSpPr>
        <p:spPr>
          <a:xfrm>
            <a:off x="457200" y="1066800"/>
            <a:ext cx="8001000" cy="4953000"/>
          </a:xfrm>
        </p:spPr>
        <p:txBody>
          <a:bodyPr/>
          <a:lstStyle/>
          <a:p>
            <a:r>
              <a:rPr lang="ar-JO" dirty="0"/>
              <a:t>يقصد ببرامج التجسس أنها نوع من البرامج التي تقوم بجمع المعلومات بصمت من نظام الكمبيوتر دون علم أو موافقة مستخدم الكمبيوتر. وغالبا يتم تشغيل برامج التجسس على نظام الكمبيوتر ولا يعرف المستخدم حتى بوجودها.</a:t>
            </a:r>
            <a:endParaRPr lang="en-US" dirty="0"/>
          </a:p>
          <a:p>
            <a:r>
              <a:rPr lang="ar-JO" dirty="0"/>
              <a:t>ويمكن للمستخدمين الحصول على برامج التجسس على هيئة إما محاولة تحميلها آليا من موقع إلكتروني، أو بالنقر على زر للنافذة المنبثقة أثناء تصفح الإنترنت، أو عن طريق تثبيت البرامج التي تحتوي على برامج التجسس المدمجة سرا معها.</a:t>
            </a: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686762"/>
          </a:xfrm>
        </p:spPr>
        <p:txBody>
          <a:bodyPr>
            <a:normAutofit/>
          </a:bodyPr>
          <a:lstStyle/>
          <a:p>
            <a:r>
              <a:rPr lang="ar-JO" sz="2800" dirty="0">
                <a:effectLst/>
              </a:rPr>
              <a:t>ما المقصود ببرامج </a:t>
            </a:r>
            <a:r>
              <a:rPr lang="en-US" sz="2800" dirty="0">
                <a:effectLst/>
              </a:rPr>
              <a:t>Adware</a:t>
            </a:r>
            <a:r>
              <a:rPr lang="ar-JO" sz="2800" dirty="0">
                <a:effectLst/>
              </a:rPr>
              <a:t>؟</a:t>
            </a:r>
            <a:endParaRPr lang="en-US" sz="2800" dirty="0">
              <a:effectLst/>
            </a:endParaRPr>
          </a:p>
        </p:txBody>
      </p:sp>
      <p:sp>
        <p:nvSpPr>
          <p:cNvPr id="3" name="Subtitle 2"/>
          <p:cNvSpPr>
            <a:spLocks noGrp="1"/>
          </p:cNvSpPr>
          <p:nvPr>
            <p:ph type="subTitle" idx="1"/>
          </p:nvPr>
        </p:nvSpPr>
        <p:spPr>
          <a:xfrm>
            <a:off x="533400" y="990600"/>
            <a:ext cx="8077200" cy="3962400"/>
          </a:xfrm>
        </p:spPr>
        <p:txBody>
          <a:bodyPr>
            <a:normAutofit/>
          </a:bodyPr>
          <a:lstStyle/>
          <a:p>
            <a:r>
              <a:rPr lang="ar-JO" dirty="0"/>
              <a:t>بصفة عامة، تعتبر </a:t>
            </a:r>
            <a:r>
              <a:rPr lang="en-US" dirty="0"/>
              <a:t>Adware</a:t>
            </a:r>
            <a:r>
              <a:rPr lang="ar-JO" dirty="0"/>
              <a:t> نوعا من البرامج التي يتم تصميمها لهدف محدد ومشروع وكذلك  تقوم بعرض الإعلانات آليا للمستخدم خلال تشغيل البرامج. على الرغم أن </a:t>
            </a:r>
            <a:r>
              <a:rPr lang="en-US" dirty="0"/>
              <a:t>Adware</a:t>
            </a:r>
            <a:r>
              <a:rPr lang="ar-JO" dirty="0"/>
              <a:t> الحقيقية ليست مصممة بالضرورة مع النوايا الخبيثة، فإنها يمكن أن تكون مزعجة جدا. عادة، يمكن للمستخدمين الوصول إلى </a:t>
            </a:r>
            <a:r>
              <a:rPr lang="en-US" dirty="0"/>
              <a:t>Adware</a:t>
            </a:r>
            <a:r>
              <a:rPr lang="ar-JO" dirty="0"/>
              <a:t> عن طريق تحميل وتثبيت البرنامج البرمجي والذي لديه وظيفة </a:t>
            </a:r>
            <a:r>
              <a:rPr lang="en-US" dirty="0"/>
              <a:t>Adware</a:t>
            </a:r>
            <a:r>
              <a:rPr lang="ar-JO" dirty="0"/>
              <a:t> المدمجة مع ذلك.</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31825"/>
          </a:xfrm>
        </p:spPr>
        <p:txBody>
          <a:bodyPr>
            <a:normAutofit/>
          </a:bodyPr>
          <a:lstStyle/>
          <a:p>
            <a:r>
              <a:rPr lang="ar-JO" sz="2800" dirty="0">
                <a:effectLst/>
              </a:rPr>
              <a:t>التخلص من الفيروسات وحجرها</a:t>
            </a:r>
            <a:endParaRPr lang="en-US" sz="2800" dirty="0">
              <a:effectLst/>
            </a:endParaRPr>
          </a:p>
        </p:txBody>
      </p:sp>
      <p:sp>
        <p:nvSpPr>
          <p:cNvPr id="3" name="Subtitle 2"/>
          <p:cNvSpPr>
            <a:spLocks noGrp="1"/>
          </p:cNvSpPr>
          <p:nvPr>
            <p:ph type="subTitle" idx="1"/>
          </p:nvPr>
        </p:nvSpPr>
        <p:spPr>
          <a:xfrm>
            <a:off x="685800" y="1066800"/>
            <a:ext cx="7696200" cy="4876800"/>
          </a:xfrm>
        </p:spPr>
        <p:txBody>
          <a:bodyPr>
            <a:normAutofit/>
          </a:bodyPr>
          <a:lstStyle/>
          <a:p>
            <a:r>
              <a:rPr lang="ar-JO" dirty="0"/>
              <a:t>إذا كنت تعتقد أن برامج التجسس، والفيروس، أو بعض البرامج الضارة الأخرى تعمل على النظام الخاص بك، يجب عليك اتخاذ الإجراءات للتعامل معها.</a:t>
            </a:r>
            <a:endParaRPr lang="en-US" dirty="0"/>
          </a:p>
          <a:p>
            <a:r>
              <a:rPr lang="ar-JO" dirty="0"/>
              <a:t>عادة، هناك نوعان من إجراءات العمل الرئيسية تتخذ مع النظام المصاب بالرموز الضارة: التخلص من الفيروسات، وحجرها.</a:t>
            </a:r>
            <a:endParaRPr lang="en-US" dirty="0"/>
          </a:p>
          <a:p>
            <a:r>
              <a:rPr lang="ar-JO" dirty="0"/>
              <a:t>عندما يتم عزل أحد البرامج الضارة (أو الملف الذي يحتوي عليه) يتم عزلها بحيث لا تستطيع إتلاف البرامج الأخرى والملفات. وبشكل أساسي، يتم عزلها في مكان لا يمكن أن يتلف أو يصيب الأجزاء الأخرى من نظام الكمبيوتر. وعندما يتم عزل الفيروسات أو برامج التجسس على الكمبيوتر، فإنه بشكل أساسي إبطال مفعولها، ولكن لا يتم إزالتها.</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685800" y="228600"/>
            <a:ext cx="7772400" cy="838200"/>
          </a:xfrm>
        </p:spPr>
        <p:txBody>
          <a:bodyPr>
            <a:normAutofit/>
          </a:bodyPr>
          <a:lstStyle/>
          <a:p>
            <a:pPr algn="ctr"/>
            <a:r>
              <a:rPr lang="en-US" sz="3200" b="1" dirty="0" smtClean="0"/>
              <a:t> </a:t>
            </a:r>
            <a:r>
              <a:rPr lang="ar-SA" sz="3200" dirty="0">
                <a:effectLst/>
              </a:rPr>
              <a:t>الدرس 5-5: الوقاية من البرامج الضارة</a:t>
            </a:r>
            <a:endParaRPr lang="ar-SA" sz="3200" dirty="0"/>
          </a:p>
        </p:txBody>
      </p:sp>
      <p:sp>
        <p:nvSpPr>
          <p:cNvPr id="7" name="Subtitle 2"/>
          <p:cNvSpPr>
            <a:spLocks noGrp="1"/>
          </p:cNvSpPr>
          <p:nvPr>
            <p:ph type="subTitle" idx="1"/>
          </p:nvPr>
        </p:nvSpPr>
        <p:spPr>
          <a:xfrm>
            <a:off x="685800" y="1219200"/>
            <a:ext cx="7772400" cy="4724400"/>
          </a:xfrm>
        </p:spPr>
        <p:txBody>
          <a:bodyPr>
            <a:normAutofit/>
          </a:bodyPr>
          <a:lstStyle/>
          <a:p>
            <a:r>
              <a:rPr lang="ar-JO" dirty="0"/>
              <a:t>الآن عليك التعرف على بعض الأنواع المختلفة من البرامج الضارة التي يمكن أن تصيب جهاز الكمبيوتر الخاص بك، حان الوقت لمناقشة كيفية الوقاية من هذه البرامج.</a:t>
            </a:r>
            <a:endParaRPr lang="en-US" dirty="0"/>
          </a:p>
          <a:p>
            <a:r>
              <a:rPr lang="ar-JO" dirty="0"/>
              <a:t>في هذا الدرس، سنناقش ما يمكنك القيام به إذا تعرض نظامك للإصابة، وما هي الاحتياطيات التي يمكنك اتخاذها لمنع البرامج الضارة من اكتساب موطئ قدم في النظام الخاص بك في المقام الأول.</a:t>
            </a: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708025"/>
          </a:xfrm>
        </p:spPr>
        <p:txBody>
          <a:bodyPr>
            <a:normAutofit/>
          </a:bodyPr>
          <a:lstStyle/>
          <a:p>
            <a:r>
              <a:rPr lang="ar-JO" sz="2800" dirty="0">
                <a:effectLst/>
              </a:rPr>
              <a:t>ماذا يمكن ولا يمكن لبرامج مكافحة البرامج الضارة أن تفعل</a:t>
            </a:r>
            <a:endParaRPr lang="ar-SA" sz="2800" dirty="0"/>
          </a:p>
        </p:txBody>
      </p:sp>
      <p:sp>
        <p:nvSpPr>
          <p:cNvPr id="3" name="Subtitle 2"/>
          <p:cNvSpPr>
            <a:spLocks noGrp="1"/>
          </p:cNvSpPr>
          <p:nvPr>
            <p:ph type="subTitle" idx="1"/>
          </p:nvPr>
        </p:nvSpPr>
        <p:spPr>
          <a:xfrm>
            <a:off x="685800" y="1066800"/>
            <a:ext cx="8001000" cy="4953000"/>
          </a:xfrm>
        </p:spPr>
        <p:txBody>
          <a:bodyPr>
            <a:normAutofit/>
          </a:bodyPr>
          <a:lstStyle/>
          <a:p>
            <a:r>
              <a:rPr lang="ar-JO" dirty="0"/>
              <a:t>البرامج المضادة للفيروسات ومكافحة التجسس هي أدوات عظيمة توجد على نظامك. ولكن، عليك أن تتأكد من معرفة أنه يمكن لأدوات هذه البرامج أن يكون لها رد فعلي في الواقع. وهي التي يتم استخدامها للتفاعل مع الحالات التي يصاب بها جهاز الكمبيوتر الخاص بك من قِبل البرامج الضارة أكثر من منع الإصابات.</a:t>
            </a:r>
            <a:endParaRPr lang="en-US" dirty="0"/>
          </a:p>
          <a:p>
            <a:r>
              <a:rPr lang="ar-JO" dirty="0"/>
              <a:t>قد لا يضمن البرنامج المضاد للفيروسات أن يتمكن من منع فيروس معين من إصابة النظام الخاص بك. على سبيل المثال، المستخدمين الذي يقومون بتنزيل الملفات من الإنترنت باستمرار، قد تحتوي هذه الملفات على فيروسات. وفضلا عن ذلك، يتم باستمرار اختراع فيروسات جديدة قد تكون حديثة جدا بحيث لا يمكن التعرف عليها من قبل البرنامج المضاد للفيروسات.</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09601"/>
          </a:xfrm>
        </p:spPr>
        <p:txBody>
          <a:bodyPr>
            <a:noAutofit/>
          </a:bodyPr>
          <a:lstStyle/>
          <a:p>
            <a:r>
              <a:rPr lang="ar-SA" sz="2800" dirty="0">
                <a:effectLst/>
              </a:rPr>
              <a:t>ما هو الكمبيوتر المحمول؟</a:t>
            </a:r>
            <a:endParaRPr lang="en-US" sz="2800" dirty="0">
              <a:effectLst/>
            </a:endParaRPr>
          </a:p>
        </p:txBody>
      </p:sp>
      <p:sp>
        <p:nvSpPr>
          <p:cNvPr id="3" name="Subtitle 2"/>
          <p:cNvSpPr>
            <a:spLocks noGrp="1"/>
          </p:cNvSpPr>
          <p:nvPr>
            <p:ph type="subTitle" idx="1"/>
          </p:nvPr>
        </p:nvSpPr>
        <p:spPr>
          <a:xfrm>
            <a:off x="304800" y="1371600"/>
            <a:ext cx="8001000" cy="4724400"/>
          </a:xfrm>
        </p:spPr>
        <p:txBody>
          <a:bodyPr>
            <a:normAutofit/>
          </a:bodyPr>
          <a:lstStyle/>
          <a:p>
            <a:r>
              <a:rPr lang="ar-SA" dirty="0"/>
              <a:t> الكمبيوتر المحمول عبارة عن كمبيوتر متنقل صغير (يزن بالعادة ما بين 5 الى 10 باوندات) يمكن تشغيله بواسطة بطارية لفترة من الزمن دون الاعتماد على مصدر طاقة خارجي. </a:t>
            </a:r>
            <a:endParaRPr lang="en-US" dirty="0"/>
          </a:p>
          <a:p>
            <a:r>
              <a:rPr lang="ar-SA" dirty="0"/>
              <a:t>وهذا ما يجعل الكمبيوتر المحمول خيارا رائعا للمستخدمين الراغبين بقدرات المعالجة المتوفرة في الكمبيوتر الشخصي والراحة والملائمة التي توفرها آلة متنقلة وخفيفة الوزن والتي لا تحتاج الى توصيلها بمصدر طاقة دائما. وفي هذا الصدد، تتمتع أجهزة الكمبيوتر المحمولة بتنوع كبير ويمكن استخدامها في السيارات والقطارات وفي غرف الصف </a:t>
            </a:r>
            <a:r>
              <a:rPr lang="ar-SA" dirty="0" smtClean="0"/>
              <a:t>والمكاتب</a:t>
            </a:r>
            <a:r>
              <a:rPr lang="en-US" dirty="0" smtClean="0"/>
              <a:t>.</a:t>
            </a:r>
            <a:endParaRPr lang="ar-SA"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685800"/>
          </a:xfrm>
        </p:spPr>
        <p:txBody>
          <a:bodyPr>
            <a:normAutofit/>
          </a:bodyPr>
          <a:lstStyle/>
          <a:p>
            <a:r>
              <a:rPr lang="ar-JO" sz="2800" dirty="0">
                <a:effectLst/>
              </a:rPr>
              <a:t>ماذا يجب عمله عندما الاصابة بفيروس</a:t>
            </a:r>
            <a:endParaRPr lang="en-US" sz="2800" dirty="0">
              <a:effectLst/>
            </a:endParaRPr>
          </a:p>
        </p:txBody>
      </p:sp>
      <p:sp>
        <p:nvSpPr>
          <p:cNvPr id="3" name="Subtitle 2"/>
          <p:cNvSpPr>
            <a:spLocks noGrp="1"/>
          </p:cNvSpPr>
          <p:nvPr>
            <p:ph type="subTitle" idx="1"/>
          </p:nvPr>
        </p:nvSpPr>
        <p:spPr>
          <a:xfrm>
            <a:off x="685800" y="1066800"/>
            <a:ext cx="7772400" cy="4876800"/>
          </a:xfrm>
        </p:spPr>
        <p:txBody>
          <a:bodyPr>
            <a:normAutofit lnSpcReduction="10000"/>
          </a:bodyPr>
          <a:lstStyle/>
          <a:p>
            <a:r>
              <a:rPr lang="ar-JO" dirty="0"/>
              <a:t>من الناحية المثالية، سوف تستخدم استراتيجية استباقية لمحاولة منع الفيروسات أو برامج التجسس من إصابة كمبيوترك. ومع ذلك، لا توجد ضمانات عندما يتعلق الأمر بأمن الكمبيوتر، وما تزال هناك فرصة للإصابة بفيروس أو برامج التجسس على جهازك حتى لو اتخذت التدابير الوقائية.</a:t>
            </a:r>
            <a:endParaRPr lang="en-US" dirty="0"/>
          </a:p>
          <a:p>
            <a:r>
              <a:rPr lang="ar-JO" dirty="0"/>
              <a:t>إذا اعتقدت أن لديك فيروس (ربما لم يكن الكمبيوتر بالسرعة التي تتذكرها، أو أنه تعطل بشكل متكرر، أو بعض البرامج لا تعمل بشكل صحيح أو لا يمكن الوصول إليها)،أول أمر عليك فعله هو تشغيل المسح بواسطة برنامج مكافحة الفيروسات الخاص بك. كما ويمكنك أيضاً قطع اتصال الانترنت لكمبيوترك أو شبكة الاتصال الخاصة بك لتجنب أي اتصال غير مرغوب به أو نقل الفيروس إلى غيره من أجهزة الكمبيوتر.</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838199"/>
          </a:xfrm>
        </p:spPr>
        <p:txBody>
          <a:bodyPr>
            <a:normAutofit/>
          </a:bodyPr>
          <a:lstStyle/>
          <a:p>
            <a:r>
              <a:rPr lang="ar-JO" sz="2800" dirty="0">
                <a:effectLst/>
              </a:rPr>
              <a:t>تحديث البرامج باستمرار</a:t>
            </a:r>
            <a:endParaRPr lang="en-US" sz="2800" dirty="0">
              <a:effectLst/>
            </a:endParaRPr>
          </a:p>
        </p:txBody>
      </p:sp>
      <p:sp>
        <p:nvSpPr>
          <p:cNvPr id="3" name="Subtitle 2"/>
          <p:cNvSpPr>
            <a:spLocks noGrp="1"/>
          </p:cNvSpPr>
          <p:nvPr>
            <p:ph type="subTitle" idx="1"/>
          </p:nvPr>
        </p:nvSpPr>
        <p:spPr>
          <a:xfrm>
            <a:off x="381000" y="1066800"/>
            <a:ext cx="8077200" cy="4953000"/>
          </a:xfrm>
        </p:spPr>
        <p:txBody>
          <a:bodyPr>
            <a:normAutofit/>
          </a:bodyPr>
          <a:lstStyle/>
          <a:p>
            <a:r>
              <a:rPr lang="ar-JO" dirty="0"/>
              <a:t>تستغل العديد من الفيروسات (وغيرها من البرامج الضارة الأخرى) ثغرات البرنامج في أنظمة التشغيل وتطبيقات البرامج باعتبارها وسيلة لإصابة أجهزة الكمبيوتر و أو نشرها على الأنظمة الأخرى. ولهذه الأسباب، فإنه من المهم الحفاظ على تحديث كافة برامج الكمبيوتر الخاصة بك. إذا تم إصدار تصحيحات أو تحديثات البرنامج لبرامج التطبيق الخاصة بك، وخاصة نظام التشغيل الخاص بك، لذلك يجب عليك تحميل وتثبيت الحزم من الموقع الإلكتروني لتصنيع هذه البرمجيات بهدف تفادي أي نقاط ضعف أو ثغرات أمنية. وغالبا تتوفر هذه الحزم والتحديثات مجانا، وفي بعض الحالات، يتم تحميلها وتثبيتها تلقائيا وفقا لتقدير المستخدم.</a:t>
            </a:r>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09601"/>
          </a:xfrm>
        </p:spPr>
        <p:txBody>
          <a:bodyPr>
            <a:normAutofit/>
          </a:bodyPr>
          <a:lstStyle/>
          <a:p>
            <a:r>
              <a:rPr lang="ar-JO" sz="2800" dirty="0">
                <a:effectLst/>
              </a:rPr>
              <a:t>القيام بالفحص المنتظم</a:t>
            </a:r>
            <a:endParaRPr lang="en-US" sz="2800" dirty="0">
              <a:effectLst/>
            </a:endParaRPr>
          </a:p>
        </p:txBody>
      </p:sp>
      <p:sp>
        <p:nvSpPr>
          <p:cNvPr id="3" name="Subtitle 2"/>
          <p:cNvSpPr>
            <a:spLocks noGrp="1"/>
          </p:cNvSpPr>
          <p:nvPr>
            <p:ph type="subTitle" idx="1"/>
          </p:nvPr>
        </p:nvSpPr>
        <p:spPr>
          <a:xfrm>
            <a:off x="304800" y="1066800"/>
            <a:ext cx="8534400" cy="4876800"/>
          </a:xfrm>
        </p:spPr>
        <p:txBody>
          <a:bodyPr>
            <a:normAutofit/>
          </a:bodyPr>
          <a:lstStyle/>
          <a:p>
            <a:r>
              <a:rPr lang="ar-JO" dirty="0"/>
              <a:t>إذا لم تقم بمسح قرصك الصلب بحثا عن الفيروسات، قد لا يكون برنامجك المكافح للفيروس ذو فائدة كبيرة لك. تحدد برامج مكافحة الفيروسات الملفات أو البرامج التي يجب إصلاحها، تطهيرها، أو عزلها، عن طريق مقارنة الملف الموجود على القرص الصلب إلى تعريفات الفيروسات في قاموس برنامج مكافحة الفيروسات. وتعرف هذه العملية بشكل عام باسم المسح.</a:t>
            </a:r>
            <a:endParaRPr lang="en-US" dirty="0"/>
          </a:p>
          <a:p>
            <a:r>
              <a:rPr lang="ar-JO" dirty="0"/>
              <a:t> </a:t>
            </a:r>
            <a:endParaRPr lang="en-US" dirty="0"/>
          </a:p>
          <a:p>
            <a:r>
              <a:rPr lang="ar-JO" dirty="0"/>
              <a:t>تسمح معظم برامج مكافحة الفيروسات للمستخدم من وضع جدول زمني منتظم للمسح. يمكنك تحديد إعدادات الكمبيوتر ليتم مسحه مرة واحدة في اليوم، أو مرة في الأسبوع، أو مرة في الشهر، أو في كل وقت يناسبك.</a:t>
            </a:r>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09601"/>
          </a:xfrm>
        </p:spPr>
        <p:txBody>
          <a:bodyPr>
            <a:normAutofit/>
          </a:bodyPr>
          <a:lstStyle/>
          <a:p>
            <a:r>
              <a:rPr lang="ar-JO" sz="2800" dirty="0">
                <a:effectLst/>
              </a:rPr>
              <a:t>تعليمات السلامة</a:t>
            </a:r>
            <a:endParaRPr lang="en-US" sz="2800" dirty="0">
              <a:effectLst/>
            </a:endParaRPr>
          </a:p>
        </p:txBody>
      </p:sp>
      <p:sp>
        <p:nvSpPr>
          <p:cNvPr id="3" name="Subtitle 2"/>
          <p:cNvSpPr>
            <a:spLocks noGrp="1"/>
          </p:cNvSpPr>
          <p:nvPr>
            <p:ph type="subTitle" idx="1"/>
          </p:nvPr>
        </p:nvSpPr>
        <p:spPr>
          <a:xfrm>
            <a:off x="304800" y="1066800"/>
            <a:ext cx="8534400" cy="5105400"/>
          </a:xfrm>
        </p:spPr>
        <p:txBody>
          <a:bodyPr>
            <a:normAutofit/>
          </a:bodyPr>
          <a:lstStyle/>
          <a:p>
            <a:r>
              <a:rPr lang="ar-JO" dirty="0"/>
              <a:t>لا تمثل نصائح السلامة التالية سياسة أمنية ستمنع البرامج الضارة من إصابة جهاز الكمبيوتر أو الشبكة الخاص بك. ولا توجد ضمانات في عالم أمن الكمبيوتر أو </a:t>
            </a:r>
            <a:r>
              <a:rPr lang="ar-JO" dirty="0" smtClean="0"/>
              <a:t>الإنترنت.</a:t>
            </a:r>
          </a:p>
          <a:p>
            <a:endParaRPr lang="ar-JO" dirty="0" smtClean="0"/>
          </a:p>
          <a:p>
            <a:pPr marL="457200" indent="-457200">
              <a:buFont typeface="Wingdings" pitchFamily="2" charset="2"/>
              <a:buChar char="Ø"/>
            </a:pPr>
            <a:r>
              <a:rPr lang="ar-JO" dirty="0" smtClean="0"/>
              <a:t>قم بالتفكير مليا في ماهية البرامج التي تقوم بتحميلها وتثبيتها من الإنترنت</a:t>
            </a:r>
            <a:endParaRPr lang="en-US" dirty="0" smtClean="0"/>
          </a:p>
          <a:p>
            <a:pPr marL="457200" indent="-457200">
              <a:buFont typeface="Wingdings" pitchFamily="2" charset="2"/>
              <a:buChar char="Ø"/>
            </a:pPr>
            <a:r>
              <a:rPr lang="ar-JO" dirty="0" smtClean="0"/>
              <a:t>تأكد </a:t>
            </a:r>
            <a:r>
              <a:rPr lang="ar-JO" dirty="0"/>
              <a:t>من أن تقوم بتحميل وتثبيت التحديثات والحزم</a:t>
            </a:r>
            <a:endParaRPr lang="en-US" dirty="0"/>
          </a:p>
          <a:p>
            <a:pPr marL="457200" indent="-457200">
              <a:buFont typeface="Wingdings" pitchFamily="2" charset="2"/>
              <a:buChar char="Ø"/>
            </a:pPr>
            <a:r>
              <a:rPr lang="ar-JO" dirty="0"/>
              <a:t>حافظ على برنامج مكافحة الفيروسات محدثاً</a:t>
            </a:r>
            <a:endParaRPr lang="en-US" dirty="0"/>
          </a:p>
          <a:p>
            <a:pPr marL="457200" indent="-457200">
              <a:buFont typeface="Wingdings" pitchFamily="2" charset="2"/>
              <a:buChar char="Ø"/>
            </a:pPr>
            <a:r>
              <a:rPr lang="ar-JO" dirty="0"/>
              <a:t> مسح ملفاتك</a:t>
            </a:r>
            <a:endParaRPr lang="en-US" dirty="0"/>
          </a:p>
          <a:p>
            <a:pPr marL="457200" indent="-457200">
              <a:buFont typeface="Wingdings" pitchFamily="2" charset="2"/>
              <a:buChar char="Ø"/>
            </a:pPr>
            <a:r>
              <a:rPr lang="ar-JO" dirty="0"/>
              <a:t>كن حذرا على ما تنقر عليه</a:t>
            </a:r>
            <a:endParaRPr lang="en-US" dirty="0"/>
          </a:p>
          <a:p>
            <a:pPr marL="457200" indent="-457200">
              <a:buFont typeface="Wingdings" pitchFamily="2" charset="2"/>
              <a:buChar char="Ø"/>
            </a:pPr>
            <a:r>
              <a:rPr lang="ar-JO" dirty="0"/>
              <a:t>كن حذرا في استخدام البريد الإلكتروني</a:t>
            </a:r>
            <a:endParaRPr lang="en-US" dirty="0"/>
          </a:p>
          <a:p>
            <a:endParaRPr lang="en-US" dirty="0"/>
          </a:p>
        </p:txBody>
      </p:sp>
    </p:spTree>
    <p:extLst>
      <p:ext uri="{BB962C8B-B14F-4D97-AF65-F5344CB8AC3E}">
        <p14:creationId xmlns:p14="http://schemas.microsoft.com/office/powerpoint/2010/main" val="1611578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31825"/>
          </a:xfrm>
        </p:spPr>
        <p:txBody>
          <a:bodyPr>
            <a:normAutofit/>
          </a:bodyPr>
          <a:lstStyle/>
          <a:p>
            <a:r>
              <a:rPr lang="ar-SA" sz="2800" dirty="0">
                <a:effectLst/>
              </a:rPr>
              <a:t>ما هو المساعد الشخصي الرقمي </a:t>
            </a:r>
            <a:r>
              <a:rPr lang="en-US" sz="2800" dirty="0">
                <a:effectLst/>
              </a:rPr>
              <a:t>PDA</a:t>
            </a:r>
            <a:r>
              <a:rPr lang="ar-SA" sz="2800" dirty="0">
                <a:effectLst/>
              </a:rPr>
              <a:t>؟</a:t>
            </a:r>
            <a:endParaRPr lang="en-US" sz="2800" dirty="0">
              <a:effectLst/>
            </a:endParaRPr>
          </a:p>
        </p:txBody>
      </p:sp>
      <p:sp>
        <p:nvSpPr>
          <p:cNvPr id="3" name="Subtitle 2"/>
          <p:cNvSpPr>
            <a:spLocks noGrp="1"/>
          </p:cNvSpPr>
          <p:nvPr>
            <p:ph type="subTitle" idx="1"/>
          </p:nvPr>
        </p:nvSpPr>
        <p:spPr>
          <a:xfrm>
            <a:off x="457200" y="1143000"/>
            <a:ext cx="7848600" cy="4953000"/>
          </a:xfrm>
        </p:spPr>
        <p:txBody>
          <a:bodyPr>
            <a:normAutofit/>
          </a:bodyPr>
          <a:lstStyle/>
          <a:p>
            <a:r>
              <a:rPr lang="ar-SA" dirty="0"/>
              <a:t>يشير المساعد الشخصي الرقمي الى جهاز صغير محمول باليد يقدم العديد من السمات الموجودة في أجهزة الكمبيوتر الشخصية وأجهزة الكمبيوتر المحمولة الاكبر حجما. ويتضمن تصميم العديد من المساعدات الشخصية الرقمية شاشة لمس تسمح للمستخدم بالتفاعل مع العناصر المعروضة على الشاشة من خلال لمسها. ولان المساعدات الشخصية الرقمية صغيرة الحجم، تساعد شاشة اللمس في توفير واجهة مستخدم اكثر سهولة وقابلية للتعامل معها. </a:t>
            </a:r>
            <a:endParaRPr lang="en-US" dirty="0"/>
          </a:p>
          <a:p>
            <a:r>
              <a:rPr lang="ar-SA" dirty="0"/>
              <a:t>والى جانب شاشة اللمس، تحتوي بعض المساعدات الشخصية الرقمية فعليا على لوحة مفاتيح متضمنة (رغم صغر حجمها) لتسهيل مهام ادخال البيانات. اضافة لذلك، يمكن ان تحتوي على عجلات تمرير للمساعدة في التنقل في انحاء الشاشة.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Autofit/>
          </a:bodyPr>
          <a:lstStyle/>
          <a:p>
            <a:pPr algn="ctr"/>
            <a:r>
              <a:rPr lang="en-US" sz="2800" b="1" dirty="0" smtClean="0"/>
              <a:t> </a:t>
            </a:r>
            <a:r>
              <a:rPr lang="ar-JO" sz="2800" b="1" dirty="0" smtClean="0"/>
              <a:t>الدرس 1-3: </a:t>
            </a:r>
            <a:r>
              <a:rPr lang="ar-SA" sz="2800" dirty="0">
                <a:effectLst/>
              </a:rPr>
              <a:t>اجزاء الكمبيوتر الشخصي </a:t>
            </a:r>
            <a:endParaRPr lang="ar-SA" sz="2800" dirty="0"/>
          </a:p>
        </p:txBody>
      </p:sp>
      <p:sp>
        <p:nvSpPr>
          <p:cNvPr id="3" name="Subtitle 2"/>
          <p:cNvSpPr>
            <a:spLocks noGrp="1"/>
          </p:cNvSpPr>
          <p:nvPr>
            <p:ph type="subTitle" idx="1"/>
          </p:nvPr>
        </p:nvSpPr>
        <p:spPr>
          <a:xfrm>
            <a:off x="304800" y="1066800"/>
            <a:ext cx="8229600" cy="4953000"/>
          </a:xfrm>
        </p:spPr>
        <p:txBody>
          <a:bodyPr>
            <a:normAutofit/>
          </a:bodyPr>
          <a:lstStyle/>
          <a:p>
            <a:r>
              <a:rPr lang="ar-SA" b="1" dirty="0"/>
              <a:t>وحدة المعالجة المركزية </a:t>
            </a:r>
            <a:endParaRPr lang="en-US" b="1" dirty="0"/>
          </a:p>
          <a:p>
            <a:r>
              <a:rPr lang="ar-SA" dirty="0"/>
              <a:t>في الكمبيوتر الشخصي، تكون وحدة المعالجة المركزية </a:t>
            </a:r>
            <a:r>
              <a:rPr lang="en-US" dirty="0"/>
              <a:t>(CPU)</a:t>
            </a:r>
            <a:r>
              <a:rPr lang="ar-SA" dirty="0"/>
              <a:t> مسؤولة عن تفسير تعليمات البرامج والقيام بالعمليات الحسابية وتوجيه المكونات الاخرى. وبمعنى اخر، يمكن النظر الى وحدة المعالجة المركزية على انها الدماغ او مركز التحكم في جهاز الكمبيوتر. </a:t>
            </a:r>
            <a:endParaRPr lang="en-US" dirty="0"/>
          </a:p>
          <a:p>
            <a:r>
              <a:rPr lang="ar-SA" dirty="0"/>
              <a:t>تحتوي وحدة المعالجة المركزية نفسها على كتل بناء داخلية تتعامل مع الانواع المختلفة من الاعمال او المهام. فعلى سبيل المثال، تحتوي وحدة المعالجة المركزية الاعتيادية على وحدة الحساب والمنطق</a:t>
            </a:r>
            <a:r>
              <a:rPr lang="en-US" dirty="0"/>
              <a:t>(ALU)</a:t>
            </a:r>
            <a:r>
              <a:rPr lang="ar-SA" dirty="0"/>
              <a:t> ووحدة التحكم </a:t>
            </a:r>
            <a:r>
              <a:rPr lang="en-US" dirty="0"/>
              <a:t>  (CU)</a:t>
            </a:r>
            <a:r>
              <a:rPr lang="ar-SA" dirty="0"/>
              <a:t> والمسجلات الرقمية لوحدة المعالجة المركزية وعادة تحتوي أيضاً على منطقة تخزين محلية عالية السرعة تسمى الذاكرة المؤقتة.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685800"/>
          </a:xfrm>
        </p:spPr>
        <p:txBody>
          <a:bodyPr>
            <a:normAutofit/>
          </a:bodyPr>
          <a:lstStyle/>
          <a:p>
            <a:r>
              <a:rPr lang="ar-SA" sz="2800" dirty="0">
                <a:effectLst/>
              </a:rPr>
              <a:t>ذاكرة الوصول العشوائي(</a:t>
            </a:r>
            <a:r>
              <a:rPr lang="en-US" sz="2800" dirty="0">
                <a:effectLst/>
              </a:rPr>
              <a:t>RAM</a:t>
            </a:r>
            <a:r>
              <a:rPr lang="ar-SA" sz="2800" dirty="0">
                <a:effectLst/>
              </a:rPr>
              <a:t>) </a:t>
            </a:r>
            <a:endParaRPr lang="en-US" sz="2800" dirty="0">
              <a:effectLst/>
            </a:endParaRPr>
          </a:p>
        </p:txBody>
      </p:sp>
      <p:sp>
        <p:nvSpPr>
          <p:cNvPr id="3" name="Subtitle 2"/>
          <p:cNvSpPr>
            <a:spLocks noGrp="1"/>
          </p:cNvSpPr>
          <p:nvPr>
            <p:ph type="subTitle" idx="1"/>
          </p:nvPr>
        </p:nvSpPr>
        <p:spPr>
          <a:xfrm>
            <a:off x="762000" y="1295400"/>
            <a:ext cx="7467600" cy="4724400"/>
          </a:xfrm>
        </p:spPr>
        <p:txBody>
          <a:bodyPr>
            <a:normAutofit/>
          </a:bodyPr>
          <a:lstStyle/>
          <a:p>
            <a:r>
              <a:rPr lang="ar-SA" dirty="0"/>
              <a:t>لتنفيذ البرمجيات، يجب ان يكون الكمبيوتر قادرا على حساب القيم واداء العمليات المنطقية وتخزين (تذكر) التعليمات او البيانات. وكما رأيت، تستخدم وحدة المعالجة المركزية لحساب القيم واداء العمليات المنطقية. ويمكن لوحدة المعالجة المركزية نوعا ما التعامل مع بعض مهام التخزين المؤقتة من خلال استخدام مسجلاتها الرقمية وذاكرتها المؤقتة. </a:t>
            </a:r>
            <a:endParaRPr lang="en-US" dirty="0"/>
          </a:p>
          <a:p>
            <a:r>
              <a:rPr lang="ar-SA" dirty="0"/>
              <a:t>المشكلة ان أجهزة الكمبيوتر الحديثة يتعين عليها تشغيل برامج برمجيات كبيرة والتعامل مع كميات ضخمة من البيانات. ولتلبية هذه المتطلبات، يتعين وجود ذاكرة تخزين اضافية. </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762000"/>
          </a:xfrm>
        </p:spPr>
        <p:txBody>
          <a:bodyPr>
            <a:normAutofit/>
          </a:bodyPr>
          <a:lstStyle/>
          <a:p>
            <a:r>
              <a:rPr lang="ar-SA" sz="2800" dirty="0">
                <a:effectLst/>
              </a:rPr>
              <a:t>النواقل </a:t>
            </a:r>
            <a:endParaRPr lang="en-US" sz="2800" dirty="0">
              <a:effectLst/>
            </a:endParaRPr>
          </a:p>
        </p:txBody>
      </p:sp>
      <p:sp>
        <p:nvSpPr>
          <p:cNvPr id="3" name="Subtitle 2"/>
          <p:cNvSpPr>
            <a:spLocks noGrp="1"/>
          </p:cNvSpPr>
          <p:nvPr>
            <p:ph type="subTitle" idx="1"/>
          </p:nvPr>
        </p:nvSpPr>
        <p:spPr>
          <a:xfrm>
            <a:off x="762000" y="1371600"/>
            <a:ext cx="7620000" cy="3276600"/>
          </a:xfrm>
        </p:spPr>
        <p:txBody>
          <a:bodyPr>
            <a:normAutofit/>
          </a:bodyPr>
          <a:lstStyle/>
          <a:p>
            <a:r>
              <a:rPr lang="ar-SA" dirty="0"/>
              <a:t>الناقل بكل بساطة عبارة عن طريق نقل لإرسال المعلومات او الطاقة بين مكونات جهاز الكمبيوتر. ومن المفيد في بعض الاحيان النظر الى الناقل على انه سلسلة من الاسلاك المتوازية التي تمر بين مكونات جهاز الكمبيوتر. وتستطيع هذه الاسلاك التوصيل بين هذه المكونات المختلفة بحيث يمكنها التواصل وتبادل التعليمات/ الاشارات والبيانات بين بعضها البعض. (ليس بالضرورة ان يمثل التركيب الفعلي للناقل سلسلة من الاسلاك المتوازية).</a:t>
            </a:r>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55625"/>
          </a:xfrm>
        </p:spPr>
        <p:txBody>
          <a:bodyPr>
            <a:normAutofit/>
          </a:bodyPr>
          <a:lstStyle/>
          <a:p>
            <a:r>
              <a:rPr lang="ar-SA" sz="2800" dirty="0">
                <a:effectLst/>
              </a:rPr>
              <a:t>أجهزة المدخلات والمخرجات</a:t>
            </a:r>
            <a:endParaRPr lang="en-US" sz="2800" dirty="0">
              <a:effectLst/>
            </a:endParaRPr>
          </a:p>
        </p:txBody>
      </p:sp>
      <p:sp>
        <p:nvSpPr>
          <p:cNvPr id="3" name="Subtitle 2"/>
          <p:cNvSpPr>
            <a:spLocks noGrp="1"/>
          </p:cNvSpPr>
          <p:nvPr>
            <p:ph type="subTitle" idx="1"/>
          </p:nvPr>
        </p:nvSpPr>
        <p:spPr>
          <a:xfrm>
            <a:off x="914400" y="914400"/>
            <a:ext cx="7467600" cy="4267200"/>
          </a:xfrm>
        </p:spPr>
        <p:txBody>
          <a:bodyPr>
            <a:normAutofit/>
          </a:bodyPr>
          <a:lstStyle/>
          <a:p>
            <a:r>
              <a:rPr lang="ar-SA" dirty="0"/>
              <a:t>تعتبر أجهزة الكمبيوتر قليلة الفائدة بالنسبة لنا اذا لم نستطع التواصل معها. ولتشغيل جهاز كمبيوتر ما، يجب ان يكون المستخدم قادرا على ادخال البيانات والاوامر وعلاوة على ذلك رؤية وسماع النتائج التي ينتجها جهاز الكمبيوتر. </a:t>
            </a:r>
            <a:endParaRPr lang="en-US" dirty="0"/>
          </a:p>
          <a:p>
            <a:r>
              <a:rPr lang="ar-SA" dirty="0"/>
              <a:t> </a:t>
            </a:r>
            <a:endParaRPr lang="en-US" dirty="0"/>
          </a:p>
          <a:p>
            <a:r>
              <a:rPr lang="ar-SA" dirty="0"/>
              <a:t>وتسمى الأجهزة المستخدمة لتغذية المعلومات في الكمبيوتر أجهزة المدخلات. وعلى الجانب الآخر، تسمى الاجهزة التي يستخدمها الكمبيوتر لعرض المعلومات للمستخدم أجهزة المخرجات. </a:t>
            </a:r>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6762"/>
          </a:xfrm>
        </p:spPr>
        <p:txBody>
          <a:bodyPr>
            <a:normAutofit/>
          </a:bodyPr>
          <a:lstStyle/>
          <a:p>
            <a:r>
              <a:rPr lang="ar-SA" sz="2800" dirty="0">
                <a:effectLst/>
              </a:rPr>
              <a:t>محركات الاقراص </a:t>
            </a:r>
            <a:endParaRPr lang="en-US" sz="2800" dirty="0">
              <a:effectLst/>
            </a:endParaRPr>
          </a:p>
        </p:txBody>
      </p:sp>
      <p:sp>
        <p:nvSpPr>
          <p:cNvPr id="3" name="Subtitle 2"/>
          <p:cNvSpPr>
            <a:spLocks noGrp="1"/>
          </p:cNvSpPr>
          <p:nvPr>
            <p:ph type="subTitle" idx="1"/>
          </p:nvPr>
        </p:nvSpPr>
        <p:spPr>
          <a:xfrm>
            <a:off x="152400" y="1219200"/>
            <a:ext cx="8305800" cy="4876800"/>
          </a:xfrm>
        </p:spPr>
        <p:txBody>
          <a:bodyPr>
            <a:normAutofit/>
          </a:bodyPr>
          <a:lstStyle/>
          <a:p>
            <a:r>
              <a:rPr lang="ar-SA" dirty="0"/>
              <a:t>بشكل اساسي، هناك نوعان من محركات أقراص الكمبيوتر وهما المحركات الضوئية والمحركات المغناطيسية. وتشمل الامثلة على المحركات الضوئية محركات الاقراص المضغوطة واقراص </a:t>
            </a:r>
            <a:r>
              <a:rPr lang="en-US" dirty="0"/>
              <a:t>DVD</a:t>
            </a:r>
            <a:r>
              <a:rPr lang="ar-SA" dirty="0"/>
              <a:t> في حين تشمل محركات الاقراص المغناطيسية الاقراص الصلبة والمحركات المرنة. </a:t>
            </a:r>
            <a:endParaRPr lang="en-US" dirty="0"/>
          </a:p>
          <a:p>
            <a:r>
              <a:rPr lang="ar-SA" dirty="0"/>
              <a:t>ويكمن الاختلاف الرئيسي بين نوعي محركات الاقراص في كيفية تخزين كل نوع للبيانات. ففي المحركات الضوئية (مثل الاقراص المضغوطة)، يتم تخزين البيانات في سلسلة من العلامات (تسمى احيانا بالنقاط او المناطق) على سطح قرص رفيع جدا. وعند تدوير القرص تحت اشعة الضوء، ينعكس الضوء او يتبعثر اعتمادا على نوع العلامة التي وصلها. ويعني هذا ان المعلومات المشفرة كعلامات على القرص يمكن قراءتها وتحويلها الى اشارات كهربائية ثم ارسالها الى الكمبيوتر كبيانات. </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838199"/>
          </a:xfrm>
        </p:spPr>
        <p:txBody>
          <a:bodyPr/>
          <a:lstStyle/>
          <a:p>
            <a:pPr algn="ctr"/>
            <a:r>
              <a:rPr lang="ar-SA" dirty="0">
                <a:effectLst/>
              </a:rPr>
              <a:t>القسم 1: مفاهيم عامة</a:t>
            </a:r>
            <a:endParaRPr lang="ar-SA" u="sng" dirty="0"/>
          </a:p>
        </p:txBody>
      </p:sp>
      <p:sp>
        <p:nvSpPr>
          <p:cNvPr id="3" name="Subtitle 2"/>
          <p:cNvSpPr>
            <a:spLocks noGrp="1"/>
          </p:cNvSpPr>
          <p:nvPr>
            <p:ph type="subTitle" idx="1"/>
          </p:nvPr>
        </p:nvSpPr>
        <p:spPr>
          <a:xfrm>
            <a:off x="685800" y="1219200"/>
            <a:ext cx="8153400" cy="4724400"/>
          </a:xfrm>
        </p:spPr>
        <p:txBody>
          <a:bodyPr>
            <a:normAutofit/>
          </a:bodyPr>
          <a:lstStyle/>
          <a:p>
            <a:r>
              <a:rPr lang="ar-SA" sz="2500" b="1" dirty="0"/>
              <a:t>سنتعلم في هذا القسم:</a:t>
            </a:r>
            <a:endParaRPr lang="en-US" sz="2500" dirty="0"/>
          </a:p>
          <a:p>
            <a:pPr marL="342900" lvl="0" indent="-342900">
              <a:buFont typeface="Arial" pitchFamily="34" charset="0"/>
              <a:buChar char="•"/>
            </a:pPr>
            <a:r>
              <a:rPr lang="ar-SA" sz="2500" dirty="0"/>
              <a:t>ما هو الكمبيوتر؟ </a:t>
            </a:r>
            <a:endParaRPr lang="en-US" sz="2500" dirty="0"/>
          </a:p>
          <a:p>
            <a:pPr marL="342900" lvl="0" indent="-342900">
              <a:buFont typeface="Arial" pitchFamily="34" charset="0"/>
              <a:buChar char="•"/>
            </a:pPr>
            <a:r>
              <a:rPr lang="ar-SA" sz="2500" dirty="0"/>
              <a:t>ما هي المكونات المادية للكمبيوتر؟</a:t>
            </a:r>
            <a:endParaRPr lang="en-US" sz="2500" dirty="0"/>
          </a:p>
          <a:p>
            <a:pPr marL="342900" lvl="0" indent="-342900">
              <a:buFont typeface="Arial" pitchFamily="34" charset="0"/>
              <a:buChar char="•"/>
            </a:pPr>
            <a:r>
              <a:rPr lang="ar-SA" sz="2500" dirty="0"/>
              <a:t>ما هي البرمجيات؟</a:t>
            </a:r>
            <a:endParaRPr lang="en-US" sz="2500" dirty="0"/>
          </a:p>
          <a:p>
            <a:pPr marL="342900" lvl="0" indent="-342900">
              <a:buFont typeface="Arial" pitchFamily="34" charset="0"/>
              <a:buChar char="•"/>
            </a:pPr>
            <a:r>
              <a:rPr lang="ar-SA" sz="2500" dirty="0"/>
              <a:t>ما هي الاجهزة الطرفية؟</a:t>
            </a:r>
            <a:endParaRPr lang="en-US" sz="2500" dirty="0"/>
          </a:p>
          <a:p>
            <a:pPr marL="342900" lvl="0" indent="-342900">
              <a:buFont typeface="Arial" pitchFamily="34" charset="0"/>
              <a:buChar char="•"/>
            </a:pPr>
            <a:r>
              <a:rPr lang="ar-SA" sz="2500" dirty="0"/>
              <a:t>ماذا تعني تقنية المعلومات؟ </a:t>
            </a:r>
            <a:endParaRPr lang="en-US" sz="2500" dirty="0"/>
          </a:p>
          <a:p>
            <a:pPr marL="342900" lvl="0" indent="-342900">
              <a:buFont typeface="Arial" pitchFamily="34" charset="0"/>
              <a:buChar char="•"/>
            </a:pPr>
            <a:r>
              <a:rPr lang="ar-SA" sz="2500" dirty="0"/>
              <a:t>ما هو الكمبيوتر الشخصي؟ </a:t>
            </a:r>
            <a:endParaRPr lang="en-US" sz="2500" dirty="0"/>
          </a:p>
          <a:p>
            <a:pPr marL="342900" lvl="0" indent="-342900">
              <a:buFont typeface="Arial" pitchFamily="34" charset="0"/>
              <a:buChar char="•"/>
            </a:pPr>
            <a:r>
              <a:rPr lang="ar-SA" sz="2500" dirty="0"/>
              <a:t>ما هو الكمبيوتر الرئيسي </a:t>
            </a:r>
            <a:r>
              <a:rPr lang="en-US" sz="2500" dirty="0"/>
              <a:t>Main Frame</a:t>
            </a:r>
            <a:r>
              <a:rPr lang="ar-SA" sz="2500" dirty="0"/>
              <a:t>؟</a:t>
            </a:r>
            <a:endParaRPr lang="en-US" sz="2500" dirty="0"/>
          </a:p>
          <a:p>
            <a:pPr marL="342900" lvl="0" indent="-342900">
              <a:buFont typeface="Arial" pitchFamily="34" charset="0"/>
              <a:buChar char="•"/>
            </a:pPr>
            <a:r>
              <a:rPr lang="ar-SA" sz="2500" dirty="0"/>
              <a:t>ما هو كمبيوتر الشبكة؟</a:t>
            </a:r>
            <a:endParaRPr lang="en-US" sz="2500" dirty="0"/>
          </a:p>
          <a:p>
            <a:pPr marL="342900" lvl="0" indent="-342900">
              <a:buFont typeface="Arial" pitchFamily="34" charset="0"/>
              <a:buChar char="•"/>
            </a:pPr>
            <a:r>
              <a:rPr lang="ar-SA" sz="2500" dirty="0"/>
              <a:t>ما هو الكمبيوتر المحمول؟ </a:t>
            </a:r>
            <a:endParaRPr lang="en-US" sz="25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6762"/>
          </a:xfrm>
        </p:spPr>
        <p:txBody>
          <a:bodyPr>
            <a:normAutofit/>
          </a:bodyPr>
          <a:lstStyle/>
          <a:p>
            <a:r>
              <a:rPr lang="ar-SA" sz="2800" dirty="0">
                <a:effectLst/>
              </a:rPr>
              <a:t>علبة تزويد الطاقة والمراوح </a:t>
            </a:r>
            <a:endParaRPr lang="en-US" sz="2800" dirty="0">
              <a:effectLst/>
            </a:endParaRPr>
          </a:p>
        </p:txBody>
      </p:sp>
      <p:sp>
        <p:nvSpPr>
          <p:cNvPr id="3" name="Subtitle 2"/>
          <p:cNvSpPr>
            <a:spLocks noGrp="1"/>
          </p:cNvSpPr>
          <p:nvPr>
            <p:ph type="subTitle" idx="1"/>
          </p:nvPr>
        </p:nvSpPr>
        <p:spPr>
          <a:xfrm>
            <a:off x="152400" y="1219200"/>
            <a:ext cx="8305800" cy="2971800"/>
          </a:xfrm>
        </p:spPr>
        <p:txBody>
          <a:bodyPr>
            <a:normAutofit/>
          </a:bodyPr>
          <a:lstStyle/>
          <a:p>
            <a:r>
              <a:rPr lang="ar-SA" dirty="0"/>
              <a:t>يحتاج تقريبا كل مكون موجود في داخل الكمبيوتر من القرص الصلب الى وحدة المعالجة المركزية الى مصدر طاقة كهربائي للعمل. علاوة على ذلك، تحتاج هذه المكونات الى كهرباء بتيار مستمر في حين ان الطاقة المتوفرة في القابس الموجود في الجدار تكون عادة ذات تيار متناوب.</a:t>
            </a:r>
            <a:endParaRPr lang="ar-SA" dirty="0"/>
          </a:p>
        </p:txBody>
      </p:sp>
    </p:spTree>
    <p:extLst>
      <p:ext uri="{BB962C8B-B14F-4D97-AF65-F5344CB8AC3E}">
        <p14:creationId xmlns:p14="http://schemas.microsoft.com/office/powerpoint/2010/main" val="222861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6762"/>
          </a:xfrm>
        </p:spPr>
        <p:txBody>
          <a:bodyPr>
            <a:normAutofit/>
          </a:bodyPr>
          <a:lstStyle/>
          <a:p>
            <a:r>
              <a:rPr lang="ar-SA" sz="2800" dirty="0">
                <a:effectLst/>
              </a:rPr>
              <a:t>المزيد من المعلومات حول الاجهزة الطرفية </a:t>
            </a:r>
            <a:endParaRPr lang="en-US" sz="2800" dirty="0">
              <a:effectLst/>
            </a:endParaRPr>
          </a:p>
        </p:txBody>
      </p:sp>
      <p:sp>
        <p:nvSpPr>
          <p:cNvPr id="3" name="Subtitle 2"/>
          <p:cNvSpPr>
            <a:spLocks noGrp="1"/>
          </p:cNvSpPr>
          <p:nvPr>
            <p:ph type="subTitle" idx="1"/>
          </p:nvPr>
        </p:nvSpPr>
        <p:spPr>
          <a:xfrm>
            <a:off x="152400" y="1219200"/>
            <a:ext cx="8305800" cy="3657600"/>
          </a:xfrm>
        </p:spPr>
        <p:txBody>
          <a:bodyPr>
            <a:normAutofit/>
          </a:bodyPr>
          <a:lstStyle/>
          <a:p>
            <a:r>
              <a:rPr lang="ar-SA" dirty="0"/>
              <a:t>كما هو وارد في الدرس 1-1، تعتبر الاجهزة الطرفية مكونات اضافية (غير اساسية) يمكن اضافتها الى جهاز الكمبيوتر لتوفير المزيد من الوظائف. وحاليا، تعتبر المكونات مثل لوحة المفاتيح والماوس والشاشات اساسية وليست طرفية. </a:t>
            </a:r>
            <a:endParaRPr lang="en-US" dirty="0"/>
          </a:p>
          <a:p>
            <a:r>
              <a:rPr lang="ar-SA" dirty="0"/>
              <a:t> </a:t>
            </a:r>
            <a:endParaRPr lang="en-US" dirty="0"/>
          </a:p>
          <a:p>
            <a:r>
              <a:rPr lang="ar-SA" dirty="0"/>
              <a:t>ولا تعتبر الاجهزة مثل محركات </a:t>
            </a:r>
            <a:r>
              <a:rPr lang="en-US" dirty="0"/>
              <a:t>DVD</a:t>
            </a:r>
            <a:r>
              <a:rPr lang="ar-SA" dirty="0"/>
              <a:t> والطابعات والسماعات والماسحات الضوئية والاقراص المتحركة/ الداخلية والكاميرات الرقمية التي تتصل بجهاز الكمبيوتر اساسية لوظيفته الجوهرية وبالتالي فهي اجهزة طرفية. </a:t>
            </a:r>
            <a:endParaRPr lang="en-US" dirty="0"/>
          </a:p>
        </p:txBody>
      </p:sp>
    </p:spTree>
    <p:extLst>
      <p:ext uri="{BB962C8B-B14F-4D97-AF65-F5344CB8AC3E}">
        <p14:creationId xmlns:p14="http://schemas.microsoft.com/office/powerpoint/2010/main" val="6299176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6762"/>
          </a:xfrm>
        </p:spPr>
        <p:txBody>
          <a:bodyPr>
            <a:normAutofit/>
          </a:bodyPr>
          <a:lstStyle/>
          <a:p>
            <a:r>
              <a:rPr lang="ar-SA" sz="2800" dirty="0">
                <a:effectLst/>
              </a:rPr>
              <a:t>منافذ المكونات المادية </a:t>
            </a:r>
            <a:endParaRPr lang="en-US" sz="2800" dirty="0">
              <a:effectLst/>
            </a:endParaRPr>
          </a:p>
        </p:txBody>
      </p:sp>
      <p:sp>
        <p:nvSpPr>
          <p:cNvPr id="3" name="Subtitle 2"/>
          <p:cNvSpPr>
            <a:spLocks noGrp="1"/>
          </p:cNvSpPr>
          <p:nvPr>
            <p:ph type="subTitle" idx="1"/>
          </p:nvPr>
        </p:nvSpPr>
        <p:spPr>
          <a:xfrm>
            <a:off x="152400" y="1219200"/>
            <a:ext cx="8305800" cy="3657600"/>
          </a:xfrm>
        </p:spPr>
        <p:txBody>
          <a:bodyPr>
            <a:normAutofit fontScale="85000" lnSpcReduction="10000"/>
          </a:bodyPr>
          <a:lstStyle/>
          <a:p>
            <a:r>
              <a:rPr lang="ar-SA" dirty="0"/>
              <a:t>لا بد ان يتصل أي جهاز طرفي او جهاز مدخلات او مخرجات بجهاز الكمبيوتر بطريقة ما. ولدعم المجموعة الكبيرة من الاجهزة المتوفرة، ولتوفير توافق مع الاجهزة القديمة، تتوفر عادة مجموعة من منافذ المكونات المادية في جهاز الكمبيوتر العادي. </a:t>
            </a:r>
            <a:endParaRPr lang="en-US" dirty="0" smtClean="0"/>
          </a:p>
          <a:p>
            <a:pPr marL="457200" indent="-457200">
              <a:buFont typeface="Wingdings" pitchFamily="2" charset="2"/>
              <a:buChar char="Ø"/>
            </a:pPr>
            <a:r>
              <a:rPr lang="ar-SA" dirty="0"/>
              <a:t>منافذ </a:t>
            </a:r>
            <a:r>
              <a:rPr lang="en-US" dirty="0"/>
              <a:t>LPT</a:t>
            </a:r>
            <a:r>
              <a:rPr lang="ar-SA" dirty="0"/>
              <a:t> (منافذ متوازية) </a:t>
            </a:r>
            <a:endParaRPr lang="en-US" dirty="0" smtClean="0"/>
          </a:p>
          <a:p>
            <a:pPr marL="457200" indent="-457200">
              <a:buFont typeface="Wingdings" pitchFamily="2" charset="2"/>
              <a:buChar char="Ø"/>
            </a:pPr>
            <a:r>
              <a:rPr lang="ar-SA" dirty="0"/>
              <a:t>المنافذ التسلسلية </a:t>
            </a:r>
            <a:endParaRPr lang="en-US" dirty="0"/>
          </a:p>
          <a:p>
            <a:pPr marL="457200" indent="-457200">
              <a:buFont typeface="Wingdings" pitchFamily="2" charset="2"/>
              <a:buChar char="Ø"/>
            </a:pPr>
            <a:r>
              <a:rPr lang="ar-SA" dirty="0"/>
              <a:t>منافذ </a:t>
            </a:r>
            <a:r>
              <a:rPr lang="en-US" dirty="0" smtClean="0"/>
              <a:t>USB</a:t>
            </a:r>
          </a:p>
          <a:p>
            <a:pPr marL="457200" indent="-457200">
              <a:buFont typeface="Wingdings" pitchFamily="2" charset="2"/>
              <a:buChar char="Ø"/>
            </a:pPr>
            <a:r>
              <a:rPr lang="ar-SA" dirty="0"/>
              <a:t>منافذ </a:t>
            </a:r>
            <a:r>
              <a:rPr lang="en-US" dirty="0"/>
              <a:t>PS/ </a:t>
            </a:r>
            <a:r>
              <a:rPr lang="en-US" dirty="0" smtClean="0"/>
              <a:t>2</a:t>
            </a:r>
          </a:p>
          <a:p>
            <a:pPr marL="457200" indent="-457200">
              <a:buFont typeface="Wingdings" pitchFamily="2" charset="2"/>
              <a:buChar char="Ø"/>
            </a:pPr>
            <a:r>
              <a:rPr lang="ar-SA" dirty="0"/>
              <a:t>منفذ </a:t>
            </a:r>
            <a:r>
              <a:rPr lang="en-US" dirty="0"/>
              <a:t>DB9-15 </a:t>
            </a:r>
            <a:r>
              <a:rPr lang="en-US" dirty="0" smtClean="0"/>
              <a:t>Video</a:t>
            </a:r>
          </a:p>
          <a:p>
            <a:pPr marL="457200" indent="-457200">
              <a:buFont typeface="Wingdings" pitchFamily="2" charset="2"/>
              <a:buChar char="Ø"/>
            </a:pPr>
            <a:r>
              <a:rPr lang="ar-SA" dirty="0"/>
              <a:t>منفذ </a:t>
            </a:r>
            <a:r>
              <a:rPr lang="en-US" dirty="0"/>
              <a:t>1394 </a:t>
            </a:r>
            <a:r>
              <a:rPr lang="en-US" dirty="0" smtClean="0"/>
              <a:t>FireWire</a:t>
            </a:r>
          </a:p>
          <a:p>
            <a:pPr marL="457200" indent="-457200">
              <a:buFont typeface="Wingdings" pitchFamily="2" charset="2"/>
              <a:buChar char="Ø"/>
            </a:pPr>
            <a:r>
              <a:rPr lang="ar-SA" dirty="0"/>
              <a:t>منافذ الانترنت الداخلي (ايثرنت) (الشبكة)</a:t>
            </a:r>
            <a:endParaRPr lang="en-US" dirty="0"/>
          </a:p>
        </p:txBody>
      </p:sp>
    </p:spTree>
    <p:extLst>
      <p:ext uri="{BB962C8B-B14F-4D97-AF65-F5344CB8AC3E}">
        <p14:creationId xmlns:p14="http://schemas.microsoft.com/office/powerpoint/2010/main" val="2297313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686762"/>
          </a:xfrm>
        </p:spPr>
        <p:txBody>
          <a:bodyPr>
            <a:normAutofit/>
          </a:bodyPr>
          <a:lstStyle/>
          <a:p>
            <a:pPr algn="ctr"/>
            <a:r>
              <a:rPr lang="ar-SA" sz="3200" dirty="0" smtClean="0"/>
              <a:t>الدرس 1-4: </a:t>
            </a:r>
            <a:r>
              <a:rPr lang="ar-SA" sz="3200" dirty="0">
                <a:effectLst/>
              </a:rPr>
              <a:t>كيف يعمل جهاز الكمبيوتر الشخصي </a:t>
            </a:r>
            <a:endParaRPr lang="ar-SA" sz="3200" dirty="0"/>
          </a:p>
        </p:txBody>
      </p:sp>
      <p:sp>
        <p:nvSpPr>
          <p:cNvPr id="3" name="Subtitle 2"/>
          <p:cNvSpPr>
            <a:spLocks noGrp="1"/>
          </p:cNvSpPr>
          <p:nvPr>
            <p:ph type="subTitle" idx="1"/>
          </p:nvPr>
        </p:nvSpPr>
        <p:spPr>
          <a:xfrm>
            <a:off x="152400" y="1219200"/>
            <a:ext cx="8305800" cy="4800600"/>
          </a:xfrm>
        </p:spPr>
        <p:txBody>
          <a:bodyPr>
            <a:normAutofit/>
          </a:bodyPr>
          <a:lstStyle/>
          <a:p>
            <a:r>
              <a:rPr lang="ar-SA" dirty="0"/>
              <a:t>في هذه المرحلة، تكون قد حصلت على مقدمة جيدة حول المكونات المادية الاساسية المطلوبة للكمبيوتر الشخصي. وقد تعلمت ايضا عن بعض الاجهزة الطرفية واجهزة المدخلات والمخرجات التي يمكن توصيلها بجهاز الكمبيوتر. </a:t>
            </a:r>
            <a:endParaRPr lang="en-US" dirty="0"/>
          </a:p>
          <a:p>
            <a:r>
              <a:rPr lang="ar-SA" dirty="0"/>
              <a:t> </a:t>
            </a:r>
            <a:endParaRPr lang="en-US" dirty="0"/>
          </a:p>
          <a:p>
            <a:r>
              <a:rPr lang="ar-SA" dirty="0"/>
              <a:t>وبوجود هذه المعرفة الاساسية، فقد حان الوقت لتعلم بعض اساسيات اداء جهاز الكمبيوتر. وسنتعلم في هذا الدرس، حول سرعة وحدة المعالجة المركزية وكيفية تأثير ذاكرة الوصول العشوائي على الاداء وكيفية تأثير تطبيقات البرمجيات على الاداء وكيفية تأثير العوامل الاخرى مثل القرص الصلب او سرعة وصلة الشبكة على الاداء</a:t>
            </a:r>
            <a:endParaRPr lang="ar-S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2000"/>
          </a:xfrm>
        </p:spPr>
        <p:txBody>
          <a:bodyPr>
            <a:normAutofit/>
          </a:bodyPr>
          <a:lstStyle/>
          <a:p>
            <a:r>
              <a:rPr lang="ar-SA" sz="2800" dirty="0">
                <a:effectLst/>
              </a:rPr>
              <a:t>سرعة وحدة المعالجة المركزية والاداء </a:t>
            </a:r>
            <a:endParaRPr lang="en-US" sz="2800" dirty="0">
              <a:effectLst/>
            </a:endParaRPr>
          </a:p>
        </p:txBody>
      </p:sp>
      <p:sp>
        <p:nvSpPr>
          <p:cNvPr id="3" name="Subtitle 2"/>
          <p:cNvSpPr>
            <a:spLocks noGrp="1"/>
          </p:cNvSpPr>
          <p:nvPr>
            <p:ph type="subTitle" idx="1"/>
          </p:nvPr>
        </p:nvSpPr>
        <p:spPr>
          <a:xfrm>
            <a:off x="685800" y="1066800"/>
            <a:ext cx="7772400" cy="4953000"/>
          </a:xfrm>
        </p:spPr>
        <p:txBody>
          <a:bodyPr/>
          <a:lstStyle/>
          <a:p>
            <a:r>
              <a:rPr lang="ar-SA" dirty="0"/>
              <a:t>العاملان الرئيسيات اللذان لهما اكبر الاثر على اداء جهاز الكمبيوتر هما السرعة والتخزين. وعليه، سنبدأ في هذا الدرس بتعلم كيفية تأثير سرعة وحدة المعالجة المركزية على الاداء. </a:t>
            </a:r>
            <a:endParaRPr lang="en-US" dirty="0"/>
          </a:p>
          <a:p>
            <a:r>
              <a:rPr lang="ar-SA" dirty="0"/>
              <a:t>تعمل وحدة المعالجة المركزية (المعالج) كمدير مركزي او "دماغ" للكمبيوتر. وبأخذ هذا الامر بعين الاعتبار، فليس من المفاجئ ان يكون اداء جهاز الكمبيوتر افضل كلما زادت سرعة وحدة المعالجة المركزية.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6762"/>
          </a:xfrm>
        </p:spPr>
        <p:txBody>
          <a:bodyPr>
            <a:normAutofit/>
          </a:bodyPr>
          <a:lstStyle/>
          <a:p>
            <a:r>
              <a:rPr lang="ar-SA" sz="3200" dirty="0">
                <a:effectLst/>
              </a:rPr>
              <a:t>ذاكرة الوصول العشوائي واداء جهاز الكمبيوتر </a:t>
            </a:r>
            <a:endParaRPr lang="en-US" sz="3200" dirty="0">
              <a:effectLst/>
            </a:endParaRPr>
          </a:p>
        </p:txBody>
      </p:sp>
      <p:sp>
        <p:nvSpPr>
          <p:cNvPr id="3" name="Subtitle 2"/>
          <p:cNvSpPr>
            <a:spLocks noGrp="1"/>
          </p:cNvSpPr>
          <p:nvPr>
            <p:ph type="subTitle" idx="1"/>
          </p:nvPr>
        </p:nvSpPr>
        <p:spPr>
          <a:xfrm>
            <a:off x="381000" y="1066800"/>
            <a:ext cx="8077200" cy="3810000"/>
          </a:xfrm>
        </p:spPr>
        <p:txBody>
          <a:bodyPr/>
          <a:lstStyle/>
          <a:p>
            <a:r>
              <a:rPr lang="ar-SA" dirty="0"/>
              <a:t>يمكن ايضا ان يؤثر حجم ونوع ذاكرة الوصول العشوائي (الذاكرة الرئيسية) في جهاز الكمبيوتر على اداء جهاز الكمبيوتر. </a:t>
            </a:r>
            <a:endParaRPr lang="en-US" dirty="0"/>
          </a:p>
          <a:p>
            <a:r>
              <a:rPr lang="ar-SA" dirty="0"/>
              <a:t>وكما تذكر، تعتبر ذاكرة الوصول العشوائي ذاكرة غير ثابتة يستخدمها جهاز الكمبيوتر ليخزن بشكل مؤقت البرامج والبيانات المستخدمة حاليا. ونظرا لإمكانية طلب المعالج بشكل متكرر لنقل تلك البيانات من والى ذاكرة الوصول العشوائي، فإن السرعة التي تستجيب بها ذاكرة الوصول العشوائي لتلك الطلبات تعتبر هامة. </a:t>
            </a:r>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762001"/>
          </a:xfrm>
        </p:spPr>
        <p:txBody>
          <a:bodyPr>
            <a:normAutofit/>
          </a:bodyPr>
          <a:lstStyle/>
          <a:p>
            <a:r>
              <a:rPr lang="ar-SA" sz="2800" dirty="0">
                <a:effectLst/>
              </a:rPr>
              <a:t>كيف تؤثر التطبيقات على اداء جهاز الكمبيوتر </a:t>
            </a:r>
            <a:endParaRPr lang="en-US" sz="2800" dirty="0">
              <a:effectLst/>
            </a:endParaRPr>
          </a:p>
        </p:txBody>
      </p:sp>
      <p:sp>
        <p:nvSpPr>
          <p:cNvPr id="3" name="Subtitle 2"/>
          <p:cNvSpPr>
            <a:spLocks noGrp="1"/>
          </p:cNvSpPr>
          <p:nvPr>
            <p:ph type="subTitle" idx="1"/>
          </p:nvPr>
        </p:nvSpPr>
        <p:spPr>
          <a:xfrm>
            <a:off x="304800" y="1219200"/>
            <a:ext cx="8153400" cy="4876800"/>
          </a:xfrm>
        </p:spPr>
        <p:txBody>
          <a:bodyPr>
            <a:noAutofit/>
          </a:bodyPr>
          <a:lstStyle/>
          <a:p>
            <a:r>
              <a:rPr lang="ar-SA" sz="2600" dirty="0"/>
              <a:t>يمكن ان يؤثر ايضا نوع التطبيقات التي تشغلها على اداء جهاز الكمبيوتر. فالأنواع المختلفة من التطبيقات لها احتياجات مختلفة من وحدة المعالجة المركزية وذاكرة الوصول العشوائي. فبعض تطبيقات البرمجيات مثل معالج النصوص معتمد على المدخلات والمخرجات. ويعني هذا ان معدل عمل الكمبيوتر على مهمة ما يعتمد على المستخدم. </a:t>
            </a:r>
            <a:endParaRPr lang="en-US" sz="2600" dirty="0"/>
          </a:p>
          <a:p>
            <a:r>
              <a:rPr lang="ar-SA" sz="2600" dirty="0"/>
              <a:t>ففي معالج النصوص البسيط، يقضي جهاز الكمبيوتر معظم الوقت في انتظار كتابة المستخدم للأحرف واستعراض ما يتم عرضه كمخرجات على الشاشة. ورغم ان هذا الانتظار لا يبدو وقتا طويلا للمستخدم، فإن وحدة معالجة مركزية بسرعة 1 غيغاهيرتز يمكنها تنفيذ ملايين التعليمات في خلال وقت الفراغ. وبالتالي، وخلال الوقت الذي تنتظر فيه المستخدم، تملك وحدة المعالجة المركزية دورات ساعة يمكنها استخدامها للعمل على برامج اخرى قد تكون عاملة في الوقت نفسه.</a:t>
            </a:r>
            <a:endParaRPr lang="en-US" sz="2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686762"/>
          </a:xfrm>
        </p:spPr>
        <p:txBody>
          <a:bodyPr>
            <a:normAutofit/>
          </a:bodyPr>
          <a:lstStyle/>
          <a:p>
            <a:r>
              <a:rPr lang="ar-SA" sz="2800" dirty="0">
                <a:effectLst/>
              </a:rPr>
              <a:t>العوامل الاخرى </a:t>
            </a:r>
            <a:endParaRPr lang="en-US" sz="2800" dirty="0">
              <a:effectLst/>
            </a:endParaRPr>
          </a:p>
        </p:txBody>
      </p:sp>
      <p:sp>
        <p:nvSpPr>
          <p:cNvPr id="3" name="Subtitle 2"/>
          <p:cNvSpPr>
            <a:spLocks noGrp="1"/>
          </p:cNvSpPr>
          <p:nvPr>
            <p:ph type="subTitle" idx="1"/>
          </p:nvPr>
        </p:nvSpPr>
        <p:spPr>
          <a:xfrm>
            <a:off x="152400" y="1143000"/>
            <a:ext cx="8305800" cy="4876800"/>
          </a:xfrm>
        </p:spPr>
        <p:txBody>
          <a:bodyPr/>
          <a:lstStyle/>
          <a:p>
            <a:r>
              <a:rPr lang="ar-SA" dirty="0"/>
              <a:t>هناك بعض العوامل الاخرى التي تؤثر على اداء نظام جهاز الكمبيوتر. فعلى سبيل المثال، تعتبر السرعة التي تقوم بها النواقل بنقل المعلومات عاملا مهما. فسرعة الناقل تعتمد على عرضه وتصميمه الهندسي. </a:t>
            </a:r>
            <a:endParaRPr lang="en-US" dirty="0"/>
          </a:p>
          <a:p>
            <a:r>
              <a:rPr lang="ar-SA" dirty="0"/>
              <a:t>اضافة لذلك، فإن الحجم الكبير للذاكرة المؤقتة (ذاكرة الوصول العشوائي الثابتة عالية السرعة) والذاكرة المؤقتة لذاكرة الوصول العشوائي (على المعالج) يمكن ان يحسن اداء جهاز الكمبيوتر حيث سيتم تخزين المزيد من البيانات او التعليمات في هذه المناطق سريعة الوصول. </a:t>
            </a:r>
            <a:endParaRPr lang="en-US" dirty="0"/>
          </a:p>
          <a:p>
            <a:r>
              <a:rPr lang="ar-SA" dirty="0"/>
              <a:t>يمكن ان تساعد محركات الاقراص الصلبة ذات سرعات الدوران العالية ووقت بحث متدني في تقليل عدد مرات الوصول الى القرص الصلب وبالتالي تحسين الاداء الاجمالي لجهاز الكمبيوتر.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85800"/>
          </a:xfrm>
        </p:spPr>
        <p:txBody>
          <a:bodyPr>
            <a:normAutofit/>
          </a:bodyPr>
          <a:lstStyle/>
          <a:p>
            <a:r>
              <a:rPr lang="ar-JO" b="1" dirty="0" smtClean="0"/>
              <a:t>القسم 2: </a:t>
            </a:r>
            <a:r>
              <a:rPr lang="ar-SA" dirty="0">
                <a:effectLst/>
              </a:rPr>
              <a:t>المكونات المادية</a:t>
            </a:r>
            <a:endParaRPr lang="ar-SA" dirty="0"/>
          </a:p>
        </p:txBody>
      </p:sp>
      <p:sp>
        <p:nvSpPr>
          <p:cNvPr id="3" name="Subtitle 2"/>
          <p:cNvSpPr>
            <a:spLocks noGrp="1"/>
          </p:cNvSpPr>
          <p:nvPr>
            <p:ph type="subTitle" idx="1"/>
          </p:nvPr>
        </p:nvSpPr>
        <p:spPr>
          <a:xfrm>
            <a:off x="685800" y="1219200"/>
            <a:ext cx="7772400" cy="4800600"/>
          </a:xfrm>
        </p:spPr>
        <p:txBody>
          <a:bodyPr>
            <a:normAutofit/>
          </a:bodyPr>
          <a:lstStyle/>
          <a:p>
            <a:r>
              <a:rPr lang="ar-SA" dirty="0"/>
              <a:t>سنتعلم في هذا القسم:</a:t>
            </a:r>
            <a:endParaRPr lang="en-US" dirty="0"/>
          </a:p>
          <a:p>
            <a:pPr marL="457200" lvl="0" indent="-457200">
              <a:buFont typeface="Wingdings" pitchFamily="2" charset="2"/>
              <a:buChar char="Ø"/>
            </a:pPr>
            <a:r>
              <a:rPr lang="ar-SA" dirty="0"/>
              <a:t>ما الذي تقوم به وحدة المعالجة المركزية </a:t>
            </a:r>
            <a:endParaRPr lang="en-US" dirty="0"/>
          </a:p>
          <a:p>
            <a:pPr marL="457200" lvl="0" indent="-457200">
              <a:buFont typeface="Wingdings" pitchFamily="2" charset="2"/>
              <a:buChar char="Ø"/>
            </a:pPr>
            <a:r>
              <a:rPr lang="ar-SA" dirty="0"/>
              <a:t>كيفية قياس سرعة وحدة المعالجة المركزية </a:t>
            </a:r>
            <a:endParaRPr lang="en-US" dirty="0"/>
          </a:p>
          <a:p>
            <a:pPr marL="457200" lvl="0" indent="-457200">
              <a:buFont typeface="Wingdings" pitchFamily="2" charset="2"/>
              <a:buChar char="Ø"/>
            </a:pPr>
            <a:r>
              <a:rPr lang="ar-SA" dirty="0"/>
              <a:t>ما هي ذاكرة الوصول العشوائي وذاكرة القراءة فقط </a:t>
            </a:r>
            <a:endParaRPr lang="en-US" dirty="0"/>
          </a:p>
          <a:p>
            <a:pPr marL="457200" lvl="0" indent="-457200">
              <a:buFont typeface="Wingdings" pitchFamily="2" charset="2"/>
              <a:buChar char="Ø"/>
            </a:pPr>
            <a:r>
              <a:rPr lang="ar-SA" dirty="0"/>
              <a:t>كيفية قياس ذاكرة جهاز الكمبيوتر </a:t>
            </a:r>
            <a:endParaRPr lang="en-US" dirty="0"/>
          </a:p>
          <a:p>
            <a:pPr marL="457200" lvl="0" indent="-457200">
              <a:buFont typeface="Wingdings" pitchFamily="2" charset="2"/>
              <a:buChar char="Ø"/>
            </a:pPr>
            <a:r>
              <a:rPr lang="ar-SA" dirty="0"/>
              <a:t>لوحة المفاتيح </a:t>
            </a:r>
            <a:endParaRPr lang="en-US" dirty="0"/>
          </a:p>
          <a:p>
            <a:pPr marL="457200" lvl="0" indent="-457200">
              <a:buFont typeface="Wingdings" pitchFamily="2" charset="2"/>
              <a:buChar char="Ø"/>
            </a:pPr>
            <a:r>
              <a:rPr lang="ar-SA" dirty="0"/>
              <a:t>الماوس</a:t>
            </a:r>
            <a:endParaRPr lang="en-US" dirty="0"/>
          </a:p>
          <a:p>
            <a:pPr marL="457200" lvl="0" indent="-457200">
              <a:buFont typeface="Wingdings" pitchFamily="2" charset="2"/>
              <a:buChar char="Ø"/>
            </a:pPr>
            <a:r>
              <a:rPr lang="ar-SA" dirty="0"/>
              <a:t>الماسح الضوئي </a:t>
            </a:r>
            <a:endParaRPr lang="en-US" dirty="0"/>
          </a:p>
          <a:p>
            <a:pPr marL="457200" lvl="0" indent="-457200">
              <a:buFont typeface="Wingdings" pitchFamily="2" charset="2"/>
              <a:buChar char="Ø"/>
            </a:pPr>
            <a:r>
              <a:rPr lang="ar-SA" dirty="0"/>
              <a:t>الميكروفون </a:t>
            </a:r>
            <a:endParaRPr lang="en-US" dirty="0"/>
          </a:p>
          <a:p>
            <a:pPr marL="457200" lvl="0" indent="-457200">
              <a:buFont typeface="Wingdings" pitchFamily="2" charset="2"/>
              <a:buChar char="Ø"/>
            </a:pPr>
            <a:r>
              <a:rPr lang="ar-SA" dirty="0"/>
              <a:t>اجهزة المدخلات الأخرى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85800"/>
          </a:xfrm>
        </p:spPr>
        <p:txBody>
          <a:bodyPr>
            <a:normAutofit/>
          </a:bodyPr>
          <a:lstStyle/>
          <a:p>
            <a:r>
              <a:rPr lang="ar-JO" b="1" dirty="0" smtClean="0"/>
              <a:t>القسم 2: </a:t>
            </a:r>
            <a:r>
              <a:rPr lang="ar-SA" dirty="0">
                <a:effectLst/>
              </a:rPr>
              <a:t>المكونات المادية</a:t>
            </a:r>
            <a:endParaRPr lang="ar-SA" dirty="0"/>
          </a:p>
        </p:txBody>
      </p:sp>
      <p:sp>
        <p:nvSpPr>
          <p:cNvPr id="3" name="Subtitle 2"/>
          <p:cNvSpPr>
            <a:spLocks noGrp="1"/>
          </p:cNvSpPr>
          <p:nvPr>
            <p:ph type="subTitle" idx="1"/>
          </p:nvPr>
        </p:nvSpPr>
        <p:spPr>
          <a:xfrm>
            <a:off x="685800" y="1219200"/>
            <a:ext cx="7772400" cy="4800600"/>
          </a:xfrm>
        </p:spPr>
        <p:txBody>
          <a:bodyPr>
            <a:normAutofit lnSpcReduction="10000"/>
          </a:bodyPr>
          <a:lstStyle/>
          <a:p>
            <a:pPr marL="457200" lvl="0" indent="-457200">
              <a:buFont typeface="Wingdings" pitchFamily="2" charset="2"/>
              <a:buChar char="Ø"/>
            </a:pPr>
            <a:r>
              <a:rPr lang="ar-SA" dirty="0" smtClean="0"/>
              <a:t>شاشة </a:t>
            </a:r>
            <a:r>
              <a:rPr lang="ar-SA" dirty="0"/>
              <a:t>جهاز الكمبيوتر </a:t>
            </a:r>
            <a:endParaRPr lang="en-US" dirty="0"/>
          </a:p>
          <a:p>
            <a:pPr marL="457200" lvl="0" indent="-457200">
              <a:buFont typeface="Wingdings" pitchFamily="2" charset="2"/>
              <a:buChar char="Ø"/>
            </a:pPr>
            <a:r>
              <a:rPr lang="ar-SA" dirty="0"/>
              <a:t>شاشات اللمس </a:t>
            </a:r>
            <a:endParaRPr lang="en-US" dirty="0"/>
          </a:p>
          <a:p>
            <a:pPr marL="457200" lvl="0" indent="-457200">
              <a:buFont typeface="Wingdings" pitchFamily="2" charset="2"/>
              <a:buChar char="Ø"/>
            </a:pPr>
            <a:r>
              <a:rPr lang="ar-SA" dirty="0"/>
              <a:t>الطابعات</a:t>
            </a:r>
            <a:endParaRPr lang="en-US" dirty="0"/>
          </a:p>
          <a:p>
            <a:pPr marL="457200" lvl="0" indent="-457200">
              <a:buFont typeface="Wingdings" pitchFamily="2" charset="2"/>
              <a:buChar char="Ø"/>
            </a:pPr>
            <a:r>
              <a:rPr lang="ar-SA" dirty="0"/>
              <a:t>الطابعات الراسمة</a:t>
            </a:r>
            <a:endParaRPr lang="en-US" dirty="0"/>
          </a:p>
          <a:p>
            <a:pPr marL="457200" lvl="0" indent="-457200">
              <a:buFont typeface="Wingdings" pitchFamily="2" charset="2"/>
              <a:buChar char="Ø"/>
            </a:pPr>
            <a:r>
              <a:rPr lang="ar-SA" dirty="0"/>
              <a:t>السماعات</a:t>
            </a:r>
            <a:endParaRPr lang="en-US" dirty="0"/>
          </a:p>
          <a:p>
            <a:pPr marL="457200" lvl="0" indent="-457200">
              <a:buFont typeface="Wingdings" pitchFamily="2" charset="2"/>
              <a:buChar char="Ø"/>
            </a:pPr>
            <a:r>
              <a:rPr lang="ar-SA" dirty="0"/>
              <a:t>المحركات الصلبة الداخلية والخارجية </a:t>
            </a:r>
            <a:endParaRPr lang="en-US" dirty="0"/>
          </a:p>
          <a:p>
            <a:pPr marL="457200" lvl="0" indent="-457200">
              <a:buFont typeface="Wingdings" pitchFamily="2" charset="2"/>
              <a:buChar char="Ø"/>
            </a:pPr>
            <a:r>
              <a:rPr lang="ar-SA" dirty="0"/>
              <a:t>الاقراص المرنة </a:t>
            </a:r>
            <a:endParaRPr lang="en-US" dirty="0"/>
          </a:p>
          <a:p>
            <a:pPr marL="457200" lvl="0" indent="-457200">
              <a:buFont typeface="Wingdings" pitchFamily="2" charset="2"/>
              <a:buChar char="Ø"/>
            </a:pPr>
            <a:r>
              <a:rPr lang="ar-SA" dirty="0"/>
              <a:t>الاقراص المضغوطة واقراص </a:t>
            </a:r>
            <a:r>
              <a:rPr lang="en-US" dirty="0"/>
              <a:t>DVD </a:t>
            </a:r>
          </a:p>
          <a:p>
            <a:pPr marL="457200" lvl="0" indent="-457200">
              <a:buFont typeface="Wingdings" pitchFamily="2" charset="2"/>
              <a:buChar char="Ø"/>
            </a:pPr>
            <a:r>
              <a:rPr lang="ar-SA" dirty="0"/>
              <a:t>الملفات والمجلدات المضغوطة </a:t>
            </a:r>
            <a:r>
              <a:rPr lang="en-US" dirty="0"/>
              <a:t>Zipped</a:t>
            </a:r>
          </a:p>
          <a:p>
            <a:pPr marL="457200" lvl="0" indent="-457200">
              <a:buFont typeface="Wingdings" pitchFamily="2" charset="2"/>
              <a:buChar char="Ø"/>
            </a:pPr>
            <a:r>
              <a:rPr lang="ar-SA" dirty="0"/>
              <a:t>محركات </a:t>
            </a:r>
            <a:r>
              <a:rPr lang="en-US" dirty="0"/>
              <a:t>USB</a:t>
            </a:r>
          </a:p>
          <a:p>
            <a:pPr marL="457200" indent="-457200">
              <a:buFont typeface="Wingdings" pitchFamily="2" charset="2"/>
              <a:buChar char="Ø"/>
            </a:pPr>
            <a:r>
              <a:rPr lang="ar-SA" dirty="0"/>
              <a:t>كاتردج البيانات </a:t>
            </a:r>
            <a:r>
              <a:rPr lang="en-US" dirty="0"/>
              <a:t>Data Cartridges</a:t>
            </a:r>
            <a:r>
              <a:rPr lang="ar-SA" dirty="0"/>
              <a:t> ومحركات الاشرطة </a:t>
            </a:r>
            <a:endParaRPr lang="ar-SA" dirty="0"/>
          </a:p>
        </p:txBody>
      </p:sp>
    </p:spTree>
    <p:extLst>
      <p:ext uri="{BB962C8B-B14F-4D97-AF65-F5344CB8AC3E}">
        <p14:creationId xmlns:p14="http://schemas.microsoft.com/office/powerpoint/2010/main" val="3024707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838199"/>
          </a:xfrm>
        </p:spPr>
        <p:txBody>
          <a:bodyPr/>
          <a:lstStyle/>
          <a:p>
            <a:pPr algn="ctr"/>
            <a:r>
              <a:rPr lang="ar-SA" dirty="0">
                <a:effectLst/>
              </a:rPr>
              <a:t>القسم 1: مفاهيم عامة</a:t>
            </a:r>
            <a:endParaRPr lang="ar-SA" u="sng" dirty="0"/>
          </a:p>
        </p:txBody>
      </p:sp>
      <p:sp>
        <p:nvSpPr>
          <p:cNvPr id="3" name="Subtitle 2"/>
          <p:cNvSpPr>
            <a:spLocks noGrp="1"/>
          </p:cNvSpPr>
          <p:nvPr>
            <p:ph type="subTitle" idx="1"/>
          </p:nvPr>
        </p:nvSpPr>
        <p:spPr>
          <a:xfrm>
            <a:off x="685800" y="1219200"/>
            <a:ext cx="8153400" cy="4876800"/>
          </a:xfrm>
        </p:spPr>
        <p:txBody>
          <a:bodyPr>
            <a:normAutofit fontScale="92500" lnSpcReduction="20000"/>
          </a:bodyPr>
          <a:lstStyle/>
          <a:p>
            <a:r>
              <a:rPr lang="ar-SA" b="1" dirty="0"/>
              <a:t>سنتعلم في هذا القسم:</a:t>
            </a:r>
            <a:endParaRPr lang="en-US" dirty="0"/>
          </a:p>
          <a:p>
            <a:pPr marL="457200" lvl="0" indent="-457200">
              <a:buFont typeface="Arial" pitchFamily="34" charset="0"/>
              <a:buChar char="•"/>
            </a:pPr>
            <a:r>
              <a:rPr lang="ar-SA" dirty="0" smtClean="0"/>
              <a:t>ما </a:t>
            </a:r>
            <a:r>
              <a:rPr lang="ar-SA" dirty="0"/>
              <a:t>هو المساعد الشخصي الرقمي (</a:t>
            </a:r>
            <a:r>
              <a:rPr lang="en-US" dirty="0"/>
              <a:t>Personal Digital Assistant</a:t>
            </a:r>
            <a:r>
              <a:rPr lang="ar-SA" dirty="0"/>
              <a:t>) </a:t>
            </a:r>
            <a:r>
              <a:rPr lang="en-US" dirty="0"/>
              <a:t>PDA</a:t>
            </a:r>
          </a:p>
          <a:p>
            <a:pPr marL="457200" lvl="0" indent="-457200">
              <a:buFont typeface="Arial" pitchFamily="34" charset="0"/>
              <a:buChar char="•"/>
            </a:pPr>
            <a:r>
              <a:rPr lang="ar-SA" dirty="0"/>
              <a:t>معلومات حول وحدة المعالجة المركزية </a:t>
            </a:r>
            <a:r>
              <a:rPr lang="en-US" dirty="0"/>
              <a:t>CPU </a:t>
            </a:r>
          </a:p>
          <a:p>
            <a:pPr marL="457200" lvl="0" indent="-457200">
              <a:buFont typeface="Arial" pitchFamily="34" charset="0"/>
              <a:buChar char="•"/>
            </a:pPr>
            <a:r>
              <a:rPr lang="ar-SA" dirty="0"/>
              <a:t>معلومات حول ذاكرة الوصول العشوائي </a:t>
            </a:r>
            <a:r>
              <a:rPr lang="en-US" dirty="0"/>
              <a:t>RAM </a:t>
            </a:r>
          </a:p>
          <a:p>
            <a:pPr marL="457200" lvl="0" indent="-457200">
              <a:buFont typeface="Arial" pitchFamily="34" charset="0"/>
              <a:buChar char="•"/>
            </a:pPr>
            <a:r>
              <a:rPr lang="ar-SA" dirty="0"/>
              <a:t>معلومات حول علبة تزويد الطاقة ونظام التبريد </a:t>
            </a:r>
            <a:endParaRPr lang="en-US" dirty="0"/>
          </a:p>
          <a:p>
            <a:pPr marL="457200" lvl="0" indent="-457200">
              <a:buFont typeface="Arial" pitchFamily="34" charset="0"/>
              <a:buChar char="•"/>
            </a:pPr>
            <a:r>
              <a:rPr lang="ar-SA" dirty="0"/>
              <a:t>معلومات حول محركات الاقراص </a:t>
            </a:r>
            <a:endParaRPr lang="en-US" dirty="0"/>
          </a:p>
          <a:p>
            <a:pPr marL="457200" lvl="0" indent="-457200">
              <a:buFont typeface="Arial" pitchFamily="34" charset="0"/>
              <a:buChar char="•"/>
            </a:pPr>
            <a:r>
              <a:rPr lang="ar-SA" dirty="0"/>
              <a:t>معلومات حول أجهزة المدخلات/ المخرجات </a:t>
            </a:r>
            <a:endParaRPr lang="en-US" dirty="0"/>
          </a:p>
          <a:p>
            <a:pPr marL="457200" lvl="0" indent="-457200">
              <a:buFont typeface="Arial" pitchFamily="34" charset="0"/>
              <a:buChar char="•"/>
            </a:pPr>
            <a:r>
              <a:rPr lang="ar-SA" dirty="0"/>
              <a:t>معلومات حول المنافذ</a:t>
            </a:r>
            <a:endParaRPr lang="en-US" dirty="0"/>
          </a:p>
          <a:p>
            <a:pPr marL="457200" lvl="0" indent="-457200">
              <a:buFont typeface="Arial" pitchFamily="34" charset="0"/>
              <a:buChar char="•"/>
            </a:pPr>
            <a:r>
              <a:rPr lang="ar-SA" dirty="0"/>
              <a:t>كيف تؤثر سرعة وحدة المعالجة المركزية على الاداء؟ </a:t>
            </a:r>
            <a:endParaRPr lang="en-US" dirty="0"/>
          </a:p>
          <a:p>
            <a:pPr marL="457200" lvl="0" indent="-457200">
              <a:buFont typeface="Arial" pitchFamily="34" charset="0"/>
              <a:buChar char="•"/>
            </a:pPr>
            <a:r>
              <a:rPr lang="ar-SA" dirty="0"/>
              <a:t>كيف تؤثر ذاكرة الوصول العشوائي(</a:t>
            </a:r>
            <a:r>
              <a:rPr lang="en-US" dirty="0"/>
              <a:t>RAM</a:t>
            </a:r>
            <a:r>
              <a:rPr lang="ar-SA" dirty="0"/>
              <a:t>) على الاداء؟</a:t>
            </a:r>
            <a:endParaRPr lang="en-US" dirty="0"/>
          </a:p>
          <a:p>
            <a:pPr marL="457200" lvl="0" indent="-457200">
              <a:buFont typeface="Arial" pitchFamily="34" charset="0"/>
              <a:buChar char="•"/>
            </a:pPr>
            <a:r>
              <a:rPr lang="ar-SA" dirty="0"/>
              <a:t>كيف تؤثر التطبيقات على الاداء؟</a:t>
            </a:r>
            <a:endParaRPr lang="en-US" dirty="0"/>
          </a:p>
          <a:p>
            <a:pPr marL="457200" lvl="0" indent="-457200">
              <a:buFont typeface="Arial" pitchFamily="34" charset="0"/>
              <a:buChar char="•"/>
            </a:pPr>
            <a:r>
              <a:rPr lang="ar-SA" dirty="0"/>
              <a:t>كيف تؤثر العوامل الاخرى على الاداء؟</a:t>
            </a:r>
            <a:endParaRPr lang="en-US" dirty="0"/>
          </a:p>
        </p:txBody>
      </p:sp>
    </p:spTree>
    <p:extLst>
      <p:ext uri="{BB962C8B-B14F-4D97-AF65-F5344CB8AC3E}">
        <p14:creationId xmlns:p14="http://schemas.microsoft.com/office/powerpoint/2010/main" val="35763350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686762"/>
          </a:xfrm>
        </p:spPr>
        <p:txBody>
          <a:bodyPr>
            <a:normAutofit/>
          </a:bodyPr>
          <a:lstStyle/>
          <a:p>
            <a:pPr algn="ctr"/>
            <a:r>
              <a:rPr lang="ar-JO" sz="3200" dirty="0" smtClean="0"/>
              <a:t>الدرس 2-1: </a:t>
            </a:r>
            <a:r>
              <a:rPr lang="ar-SA" sz="3200" dirty="0">
                <a:effectLst/>
              </a:rPr>
              <a:t>وحدة المعالجة المركزية والذاكرة </a:t>
            </a:r>
            <a:endParaRPr lang="ar-SA" sz="3200" dirty="0"/>
          </a:p>
        </p:txBody>
      </p:sp>
      <p:sp>
        <p:nvSpPr>
          <p:cNvPr id="3" name="Subtitle 2"/>
          <p:cNvSpPr>
            <a:spLocks noGrp="1"/>
          </p:cNvSpPr>
          <p:nvPr>
            <p:ph type="subTitle" idx="1"/>
          </p:nvPr>
        </p:nvSpPr>
        <p:spPr>
          <a:xfrm>
            <a:off x="685800" y="1219200"/>
            <a:ext cx="7772400" cy="4800600"/>
          </a:xfrm>
        </p:spPr>
        <p:txBody>
          <a:bodyPr>
            <a:normAutofit/>
          </a:bodyPr>
          <a:lstStyle/>
          <a:p>
            <a:r>
              <a:rPr lang="ar-SA" dirty="0"/>
              <a:t>حان الوقت الان لنلقي نظرة عن كثب على كيفية عمل جهاز الكمبيوتر. سنتعلم في هذا الدرس المزيد من المعلومات حول وحدة المعالجة المركزية وعملها. وسنتعلم ايضا كيفية قياس اداء وحدة المعالجة المركزية ومعلومات حول الاختلافات بين ذاكرة الوصول العشوائي وذاكرة القراءة فقط. واخيرا، وفي ختام هذا الدرس، سنتعلم كيفية فهم الوحدات المستخدمة لقياس سعة التخزين وحجم الملفات.</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84225"/>
          </a:xfrm>
        </p:spPr>
        <p:txBody>
          <a:bodyPr>
            <a:normAutofit/>
          </a:bodyPr>
          <a:lstStyle/>
          <a:p>
            <a:r>
              <a:rPr lang="ar-SA" sz="2800" dirty="0">
                <a:effectLst/>
              </a:rPr>
              <a:t>ما هي وحدة المعالجة المركزية؟</a:t>
            </a:r>
            <a:endParaRPr lang="en-US" sz="2800" dirty="0">
              <a:effectLst/>
            </a:endParaRPr>
          </a:p>
        </p:txBody>
      </p:sp>
      <p:sp>
        <p:nvSpPr>
          <p:cNvPr id="3" name="Subtitle 2"/>
          <p:cNvSpPr>
            <a:spLocks noGrp="1"/>
          </p:cNvSpPr>
          <p:nvPr>
            <p:ph type="subTitle" idx="1"/>
          </p:nvPr>
        </p:nvSpPr>
        <p:spPr>
          <a:xfrm>
            <a:off x="304800" y="1219200"/>
            <a:ext cx="8077200" cy="4718304"/>
          </a:xfrm>
        </p:spPr>
        <p:txBody>
          <a:bodyPr/>
          <a:lstStyle/>
          <a:p>
            <a:r>
              <a:rPr lang="ar-SA" dirty="0"/>
              <a:t>وحدة المعالجة المركزية هي مركز التحكم والعامل الرئيسي في جهاز الكمبيوتر. وهو المكون الوحيد المسؤول عن تنفيذ التعليمات من البرمجيات ثم توجيه الاجزاء الاخرى للكمبيوتر بناء على هذه التعليمات. وتتعامل وحدة المعالجة المركزية مع العمليات المنطقية والحسابات الرياضية وتعمل "كدماغ" للكمبيوتر. </a:t>
            </a:r>
            <a:endParaRPr lang="en-US" dirty="0"/>
          </a:p>
          <a:p>
            <a:r>
              <a:rPr lang="ar-SA" dirty="0"/>
              <a:t>ويمكن تقسم وحدة المعالجة المركزية العادية الى وحدات مختلفة تتعامل مع المهام المختلفة. فعلى سبيل المثال، يمكن ان يكون لوحدة المعالجة المركزية وحدة تحكم ووحدة حساب ومنطق ووحدة منطق مسار البيانات ومسجلات رقمية لوحدة المعالجة المركزية والذاكرة المؤقتة.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85801"/>
          </a:xfrm>
        </p:spPr>
        <p:txBody>
          <a:bodyPr>
            <a:normAutofit/>
          </a:bodyPr>
          <a:lstStyle/>
          <a:p>
            <a:r>
              <a:rPr lang="ar-SA" sz="2800" dirty="0">
                <a:effectLst/>
              </a:rPr>
              <a:t>ما الذي تقوم به وحدة المعالجة المركزية؟</a:t>
            </a:r>
            <a:endParaRPr lang="en-US" sz="2800" dirty="0">
              <a:effectLst/>
            </a:endParaRPr>
          </a:p>
        </p:txBody>
      </p:sp>
      <p:sp>
        <p:nvSpPr>
          <p:cNvPr id="3" name="Subtitle 2"/>
          <p:cNvSpPr>
            <a:spLocks noGrp="1"/>
          </p:cNvSpPr>
          <p:nvPr>
            <p:ph type="subTitle" idx="1"/>
          </p:nvPr>
        </p:nvSpPr>
        <p:spPr>
          <a:xfrm>
            <a:off x="685800" y="1219200"/>
            <a:ext cx="7772400" cy="4724400"/>
          </a:xfrm>
        </p:spPr>
        <p:txBody>
          <a:bodyPr/>
          <a:lstStyle/>
          <a:p>
            <a:r>
              <a:rPr lang="ar-SA" dirty="0"/>
              <a:t>جهاز الكمبيوتر عبارة عن آلة قابلة للبرمجة. ويعني هذا انه يمكن القيام بالعديد من المهام المختلفة اعتمادا على التعليمات المعطاة له. والغاية الرئيسية من وحدة المعالجة المركزية هي تفسير هذه التعليمات ثم التحكم بما يحدث لاحقا بناء على ما تحدده التعليمات. </a:t>
            </a:r>
            <a:endParaRPr lang="en-US" dirty="0"/>
          </a:p>
          <a:p>
            <a:r>
              <a:rPr lang="ar-SA" dirty="0"/>
              <a:t>وللحصول على فكرة افضل عما تقوم به وحدة المعالجة المركزية، لتعمق اكثر بشان تنفيذ برنامج بسيط. </a:t>
            </a:r>
            <a:endParaRPr lang="en-US" dirty="0"/>
          </a:p>
          <a:p>
            <a:r>
              <a:rPr lang="ar-SA" dirty="0"/>
              <a:t>البرنامج عبارة عن سلسلة من التعليمات لأداء مهام معينة. وعند تشغيل برنامج معين، يتم تحميله على الذاكرة الرئيسية (ذاكرة الوصول العشوائي).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762962"/>
          </a:xfrm>
        </p:spPr>
        <p:txBody>
          <a:bodyPr>
            <a:normAutofit/>
          </a:bodyPr>
          <a:lstStyle/>
          <a:p>
            <a:r>
              <a:rPr lang="ar-SA" sz="2800" dirty="0">
                <a:effectLst/>
              </a:rPr>
              <a:t>ذاكرة الوصول العشوائي وذاكرة القراءة فقط </a:t>
            </a:r>
            <a:endParaRPr lang="en-US" sz="2800" dirty="0">
              <a:effectLst/>
            </a:endParaRPr>
          </a:p>
        </p:txBody>
      </p:sp>
      <p:sp>
        <p:nvSpPr>
          <p:cNvPr id="3" name="Subtitle 2"/>
          <p:cNvSpPr>
            <a:spLocks noGrp="1"/>
          </p:cNvSpPr>
          <p:nvPr>
            <p:ph type="subTitle" idx="1"/>
          </p:nvPr>
        </p:nvSpPr>
        <p:spPr>
          <a:xfrm>
            <a:off x="685800" y="1219200"/>
            <a:ext cx="7772400" cy="4800600"/>
          </a:xfrm>
        </p:spPr>
        <p:txBody>
          <a:bodyPr>
            <a:normAutofit/>
          </a:bodyPr>
          <a:lstStyle/>
          <a:p>
            <a:r>
              <a:rPr lang="ar-SA" dirty="0"/>
              <a:t>تم ذكر مفهوم ذاكرة الوصول العشوائي في الدرس 1-3. وبشكل أساسي، فإن ذاكرة الوصول العشوائي عبارة عن ذاكرة غير ثابتة عالية السرعة يستخدمها جهاز الكمبيوتر ليخزن البيانات والتعليمات بصورة مؤقتة. وتتألف ذاكرة الوصول العشوائي من دارات متكاملة تحتوي على ملايين مكثفات التخزين الصغيرة. ويتم تخزين الإشارات الصغيرة التي يتم تفسيرها على أنها واحد أو صفر في هذه المكثفات كبيانات. ويشار إلى الواحد أو الصفر باسم بت وسلسلة منها من البايت.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3401"/>
          </a:xfrm>
        </p:spPr>
        <p:txBody>
          <a:bodyPr>
            <a:normAutofit/>
          </a:bodyPr>
          <a:lstStyle/>
          <a:p>
            <a:r>
              <a:rPr lang="ar-SA" sz="2800" dirty="0">
                <a:effectLst/>
              </a:rPr>
              <a:t>قياس الذاكرة </a:t>
            </a:r>
            <a:endParaRPr lang="en-US" sz="2800" dirty="0">
              <a:effectLst/>
            </a:endParaRPr>
          </a:p>
        </p:txBody>
      </p:sp>
      <p:sp>
        <p:nvSpPr>
          <p:cNvPr id="3" name="Subtitle 2"/>
          <p:cNvSpPr>
            <a:spLocks noGrp="1"/>
          </p:cNvSpPr>
          <p:nvPr>
            <p:ph type="subTitle" idx="1"/>
          </p:nvPr>
        </p:nvSpPr>
        <p:spPr>
          <a:xfrm>
            <a:off x="152400" y="1066800"/>
            <a:ext cx="8763000" cy="4953000"/>
          </a:xfrm>
        </p:spPr>
        <p:txBody>
          <a:bodyPr vert="horz" lIns="45720" rIns="45720">
            <a:normAutofit/>
          </a:bodyPr>
          <a:lstStyle/>
          <a:p>
            <a:r>
              <a:rPr lang="ar-SA" dirty="0" smtClean="0"/>
              <a:t>يحتاج </a:t>
            </a:r>
            <a:r>
              <a:rPr lang="ar-SA" dirty="0"/>
              <a:t>ملف الكمبيوتر العادي مثل مستند معالج نصوص أو صورة رقمية إلى الآلاف من البايت في مساحة التخزين. </a:t>
            </a:r>
            <a:r>
              <a:rPr lang="ar-SA" dirty="0"/>
              <a:t>وعند الحديث عن الألاف من البايت، فإننا نستخدم مصطلح كيلوبايت. ويحتفظ الكيلوبايت الواحد من الذاكرة بـ 1024 بايت منفرد. وسترى غالبا ملفات على جهاز الكمبيوتر، مثل المستندات أو الصور، يتراوح حجمها بعدد قليل من البايت إلى عدة مئات من الكيلوبايت.</a:t>
            </a:r>
            <a:endParaRPr lang="en-US" dirty="0"/>
          </a:p>
          <a:p>
            <a:r>
              <a:rPr lang="ar-SA" dirty="0"/>
              <a:t>واذا كان الملف كبيرا (اكثر من 1000 كيلو بايت)، فيمكن الإشارة إلى حجمه بمصطلح ميغابايت. والميغابايت الواحد يساوي 1024 كيلوبايت أو 1024 × 1024 = 1048576 بت. ويمكن للقرص المرن تخزين حوالي 1.044 ميغابايت أو 1.44 × 1024 = 1474.56 كيلوبايت. </a:t>
            </a:r>
            <a:endParaRPr lang="en-US" dirty="0"/>
          </a:p>
          <a:p>
            <a:r>
              <a:rPr lang="ar-SA" dirty="0"/>
              <a:t>وبما ان الكيلوبايت يساوي 1024 بايت، فيمكن للقرص المرن الاحتفاظ بحوالي 1474 × 1024 = 1.509.949 بايت (أو احرف منفردة).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2000"/>
          </a:xfrm>
        </p:spPr>
        <p:txBody>
          <a:bodyPr>
            <a:normAutofit/>
          </a:bodyPr>
          <a:lstStyle/>
          <a:p>
            <a:pPr algn="ctr"/>
            <a:r>
              <a:rPr lang="en-US" sz="3200" b="1" dirty="0" smtClean="0"/>
              <a:t> </a:t>
            </a:r>
            <a:r>
              <a:rPr lang="ar-JO" sz="3200" b="1" dirty="0" smtClean="0"/>
              <a:t>الدرس 2-2: </a:t>
            </a:r>
            <a:r>
              <a:rPr lang="ar-SA" sz="3200" dirty="0">
                <a:effectLst/>
              </a:rPr>
              <a:t>أجهزة المدخلات</a:t>
            </a:r>
            <a:endParaRPr lang="ar-SA" sz="3200" dirty="0"/>
          </a:p>
        </p:txBody>
      </p:sp>
      <p:sp>
        <p:nvSpPr>
          <p:cNvPr id="3" name="Subtitle 2"/>
          <p:cNvSpPr>
            <a:spLocks noGrp="1"/>
          </p:cNvSpPr>
          <p:nvPr>
            <p:ph type="subTitle" idx="1"/>
          </p:nvPr>
        </p:nvSpPr>
        <p:spPr>
          <a:xfrm>
            <a:off x="685800" y="1219200"/>
            <a:ext cx="7772400" cy="4800600"/>
          </a:xfrm>
        </p:spPr>
        <p:txBody>
          <a:bodyPr>
            <a:normAutofit/>
          </a:bodyPr>
          <a:lstStyle/>
          <a:p>
            <a:r>
              <a:rPr lang="ar-SA" b="1" dirty="0" smtClean="0"/>
              <a:t>لوحة </a:t>
            </a:r>
            <a:r>
              <a:rPr lang="ar-SA" b="1" dirty="0"/>
              <a:t>المفاتيح</a:t>
            </a:r>
            <a:endParaRPr lang="en-US" b="1" dirty="0"/>
          </a:p>
          <a:p>
            <a:r>
              <a:rPr lang="ar-SA" dirty="0"/>
              <a:t>تعتبر لوحة المفاتيح احدى اكثر أجهزة المدخلات شيوعا التي يستخدمها الناس لإدخال البيانات. تسمح لوحة المفاتيح للمستخدم بإدخال الحروف الكبيرة والحروف الصغيرة والأرقام والرموز المشابهة والأوامر من خلال كتابتها.</a:t>
            </a:r>
            <a:endParaRPr lang="en-US" dirty="0"/>
          </a:p>
          <a:p>
            <a:r>
              <a:rPr lang="ar-SA" dirty="0"/>
              <a:t>تحتوي لوحة المفاتيح العادية على 26 حرفا ومفتاح المسافة ورموز الترقيم الشائعة والأرقام من 0-9 والرموز الحسابية الأساسية بالإضافة إلى مجموعة من المفاتيح المخصصة للأوامر مثل مفتاح </a:t>
            </a:r>
            <a:r>
              <a:rPr lang="en-US" dirty="0"/>
              <a:t>Delete</a:t>
            </a:r>
            <a:r>
              <a:rPr lang="ar-SA" dirty="0"/>
              <a:t> ومفتاح </a:t>
            </a:r>
            <a:r>
              <a:rPr lang="en-US" dirty="0"/>
              <a:t>Backspace</a:t>
            </a:r>
            <a:r>
              <a:rPr lang="ar-SA" dirty="0"/>
              <a:t> ومفتاح التنفيذ </a:t>
            </a:r>
            <a:r>
              <a:rPr lang="en-US" dirty="0"/>
              <a:t>Enter</a:t>
            </a:r>
            <a:r>
              <a:rPr lang="ar-SA" dirty="0"/>
              <a:t> (يسمى أحيانا مفتاح </a:t>
            </a:r>
            <a:r>
              <a:rPr lang="en-US" dirty="0"/>
              <a:t>Return</a:t>
            </a:r>
            <a:r>
              <a:rPr lang="ar-SA" dirty="0"/>
              <a:t>) ومفاتيح </a:t>
            </a:r>
            <a:r>
              <a:rPr lang="en-US" dirty="0"/>
              <a:t>Shift</a:t>
            </a:r>
            <a:r>
              <a:rPr lang="ar-SA" dirty="0"/>
              <a:t> و</a:t>
            </a:r>
            <a:r>
              <a:rPr lang="en-US" dirty="0"/>
              <a:t>Ctrl</a:t>
            </a:r>
            <a:r>
              <a:rPr lang="ar-SA" dirty="0"/>
              <a:t>.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143000"/>
          </a:xfrm>
        </p:spPr>
        <p:txBody>
          <a:bodyPr>
            <a:normAutofit fontScale="90000"/>
          </a:bodyPr>
          <a:lstStyle/>
          <a:p>
            <a:r>
              <a:rPr lang="ar-JO" b="1" dirty="0" smtClean="0"/>
              <a:t>الماوس</a:t>
            </a:r>
            <a:r>
              <a:rPr lang="en-US" b="1" dirty="0" smtClean="0"/>
              <a:t/>
            </a:r>
            <a:br>
              <a:rPr lang="en-US" b="1" dirty="0" smtClean="0"/>
            </a:br>
            <a:endParaRPr lang="ar-SA" dirty="0"/>
          </a:p>
        </p:txBody>
      </p:sp>
      <p:sp>
        <p:nvSpPr>
          <p:cNvPr id="3" name="Subtitle 2"/>
          <p:cNvSpPr>
            <a:spLocks noGrp="1"/>
          </p:cNvSpPr>
          <p:nvPr>
            <p:ph type="subTitle" idx="1"/>
          </p:nvPr>
        </p:nvSpPr>
        <p:spPr>
          <a:xfrm>
            <a:off x="685800" y="990600"/>
            <a:ext cx="7772400" cy="3820711"/>
          </a:xfrm>
        </p:spPr>
        <p:txBody>
          <a:bodyPr/>
          <a:lstStyle/>
          <a:p>
            <a:r>
              <a:rPr lang="ar-SA" dirty="0"/>
              <a:t>يستخدم الماوس من خلال تحريكه فوق سطح مستو. وعند تحريكه فوق السطح، يتم إرسال معلومات عند تغير موقع الماوس عبر السلك إلى جهاز الكمبيوتر. (وكما في لوحة المفاتيح، هناك أنواع ماوس لاسلكية متوفرة).</a:t>
            </a:r>
            <a:endParaRPr lang="ar-S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55625"/>
          </a:xfrm>
        </p:spPr>
        <p:txBody>
          <a:bodyPr>
            <a:normAutofit/>
          </a:bodyPr>
          <a:lstStyle/>
          <a:p>
            <a:r>
              <a:rPr lang="ar-SA" sz="2800" dirty="0">
                <a:effectLst/>
              </a:rPr>
              <a:t>الماسح الضوئي </a:t>
            </a:r>
            <a:endParaRPr lang="en-US" sz="2800" dirty="0">
              <a:effectLst/>
            </a:endParaRPr>
          </a:p>
        </p:txBody>
      </p:sp>
      <p:sp>
        <p:nvSpPr>
          <p:cNvPr id="3" name="Subtitle 2"/>
          <p:cNvSpPr>
            <a:spLocks noGrp="1"/>
          </p:cNvSpPr>
          <p:nvPr>
            <p:ph type="subTitle" idx="1"/>
          </p:nvPr>
        </p:nvSpPr>
        <p:spPr>
          <a:xfrm>
            <a:off x="304800" y="1066800"/>
            <a:ext cx="8153400" cy="3505200"/>
          </a:xfrm>
        </p:spPr>
        <p:txBody>
          <a:bodyPr vert="horz" lIns="45720" rIns="45720">
            <a:normAutofit fontScale="92500"/>
          </a:bodyPr>
          <a:lstStyle/>
          <a:p>
            <a:r>
              <a:rPr lang="ar-SA" dirty="0"/>
              <a:t>يعتبر الماسح الضوئي جهاز مدخلات ممتع. ويستخدم هذا النوع من الأجهزة لتحويل صورة عادية أو رسم أو صفحة نصية إلى صورة رقمية. وبشكل أساسي، يتم وضع العنصر الذي ترغب مسحه ضوئيا (رسم أو مستند أو صورة) بشكل مستوي على الماسح الضوئي ثم يقوم المستخدم بتفعيل الماسح الضوئي.</a:t>
            </a:r>
            <a:endParaRPr lang="en-US" dirty="0"/>
          </a:p>
          <a:p>
            <a:r>
              <a:rPr lang="ar-SA" dirty="0"/>
              <a:t>وعند تفعيله، تقوم الأجهزة الضوئية الحساسة في الماسح الضوئي بتسجيل معلومات الصورة من العنصر الذي يتم مسحه ضوئيا (أي صورة أو رسم). </a:t>
            </a:r>
            <a:r>
              <a:rPr lang="ar-SA" dirty="0"/>
              <a:t>ويقوم الماسح الضوئي بمعالجة معلومات الصورة ثم إرسالها إلى جهاز الكمبيوتر عبر السلك الذي يصل الماسح الضوئي بمنفذ جهاز </a:t>
            </a:r>
            <a:r>
              <a:rPr lang="ar-SA" dirty="0" smtClean="0"/>
              <a:t>الكمبيوتر</a:t>
            </a:r>
            <a:r>
              <a:rPr lang="ar-JO" dirty="0" smtClean="0"/>
              <a:t>.</a:t>
            </a:r>
            <a:endParaRPr lang="ar-S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09600"/>
          </a:xfrm>
        </p:spPr>
        <p:txBody>
          <a:bodyPr>
            <a:normAutofit/>
          </a:bodyPr>
          <a:lstStyle/>
          <a:p>
            <a:r>
              <a:rPr lang="ar-SA" sz="2800" dirty="0">
                <a:effectLst/>
              </a:rPr>
              <a:t>الميكروفون </a:t>
            </a:r>
            <a:endParaRPr lang="en-US" sz="2800" dirty="0">
              <a:effectLst/>
            </a:endParaRPr>
          </a:p>
        </p:txBody>
      </p:sp>
      <p:sp>
        <p:nvSpPr>
          <p:cNvPr id="3" name="Subtitle 2"/>
          <p:cNvSpPr>
            <a:spLocks noGrp="1"/>
          </p:cNvSpPr>
          <p:nvPr>
            <p:ph type="subTitle" idx="1"/>
          </p:nvPr>
        </p:nvSpPr>
        <p:spPr>
          <a:xfrm>
            <a:off x="304800" y="1143000"/>
            <a:ext cx="8077200" cy="4876800"/>
          </a:xfrm>
        </p:spPr>
        <p:txBody>
          <a:bodyPr>
            <a:normAutofit/>
          </a:bodyPr>
          <a:lstStyle/>
          <a:p>
            <a:r>
              <a:rPr lang="ar-SA" dirty="0"/>
              <a:t>عندما نتحدث عن البيانات الصوتية، فإن سماعات جهاز الكمبيوتر هي اول جهاز يخطر في البال. لكن، في الوقت الذي تتيح فيه السماعات سماع الملفات الصوتية التي تصدر من جهاز الكمبيوتر، فإن هناك جهاز اخر وهو الميكروفون الذي يسمح لك بإدخال البيانات الصوتية الى جهاز الكمبيوتر من خلال التحدث فيه. </a:t>
            </a:r>
            <a:endParaRPr lang="en-US" dirty="0"/>
          </a:p>
          <a:p>
            <a:r>
              <a:rPr lang="ar-SA" dirty="0"/>
              <a:t>ومن خلال الميكروفون، يمكن تخزين أي صوت يحدث بالقرب منه في جهاز الكمبيوتر. ويحول جهاز الكمبيوتر الطاقة الميكانيكية للموجة الصوتية الى اشارة كهربائية يمكن معالجتها وتخزينها على جهاز الكمبيوتر. ومن خلال تقنية الصوت عبر بروتوكول الانترنت </a:t>
            </a:r>
            <a:r>
              <a:rPr lang="en-US" dirty="0"/>
              <a:t>VoIP</a:t>
            </a:r>
            <a:r>
              <a:rPr lang="ar-SA" dirty="0"/>
              <a:t>، يمكن استخدام جهاز الكمبيوتر المحتوي على ميكروفون وسماعات كهاتف. (هناك ايضا هواتف </a:t>
            </a:r>
            <a:r>
              <a:rPr lang="en-US" dirty="0"/>
              <a:t>VoIP</a:t>
            </a:r>
            <a:r>
              <a:rPr lang="ar-SA" dirty="0"/>
              <a:t> خاصة متوفرة).</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761999"/>
          </a:xfrm>
        </p:spPr>
        <p:txBody>
          <a:bodyPr>
            <a:normAutofit/>
          </a:bodyPr>
          <a:lstStyle/>
          <a:p>
            <a:pPr algn="ctr"/>
            <a:r>
              <a:rPr lang="ar-JO" sz="2800" dirty="0" smtClean="0"/>
              <a:t>الدرس 2-3 </a:t>
            </a:r>
            <a:r>
              <a:rPr lang="ar-SA" sz="2800" dirty="0">
                <a:effectLst/>
              </a:rPr>
              <a:t>أجهزة المخرجات </a:t>
            </a:r>
            <a:endParaRPr lang="ar-SA" sz="2800" dirty="0"/>
          </a:p>
        </p:txBody>
      </p:sp>
      <p:sp>
        <p:nvSpPr>
          <p:cNvPr id="3" name="Subtitle 2"/>
          <p:cNvSpPr>
            <a:spLocks noGrp="1"/>
          </p:cNvSpPr>
          <p:nvPr>
            <p:ph type="subTitle" idx="1"/>
          </p:nvPr>
        </p:nvSpPr>
        <p:spPr>
          <a:xfrm>
            <a:off x="685800" y="1371600"/>
            <a:ext cx="7772400" cy="4648200"/>
          </a:xfrm>
        </p:spPr>
        <p:txBody>
          <a:bodyPr>
            <a:normAutofit/>
          </a:bodyPr>
          <a:lstStyle/>
          <a:p>
            <a:r>
              <a:rPr lang="ar-SA" b="1" dirty="0"/>
              <a:t>الشاشات </a:t>
            </a:r>
            <a:endParaRPr lang="en-US" b="1" dirty="0"/>
          </a:p>
          <a:p>
            <a:r>
              <a:rPr lang="ar-SA" dirty="0"/>
              <a:t>تعتبر شاشات الكمبيوتر على الارجح اكثر اجهزة المخرجات اهمية. ويمكن ان توفر الشاشات الحديثة عرض كامل الألوان  لكل ما يفعله المستخدم. وعندما يكتب المستخدم شيئا ما على لوحة المفاتيح، فإنه يظهر على الشاشة. واذا قام المستخدم بالنقر بالماوس لفتح ملف، فإن محتويات الملف تعرض على الشاشة.</a:t>
            </a:r>
            <a:endParaRPr lang="en-US" dirty="0"/>
          </a:p>
          <a:p>
            <a:r>
              <a:rPr lang="ar-SA" dirty="0"/>
              <a:t>وبالنسبة لغالبية مستخدمي أجهزة الكمبيوتر الشخصية، فإن التفاعل بين الانسان وجهاز الكمبيوتر يتم من خلال لوحة المفاتيح والماوس كأجهزة مدخلات مقرونة بالشاشة كجهاز مخرجات للبيانات المرئية.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371600"/>
          </a:xfrm>
        </p:spPr>
        <p:txBody>
          <a:bodyPr vert="horz" anchor="b">
            <a:normAutofit/>
            <a:scene3d>
              <a:camera prst="orthographicFront"/>
              <a:lightRig rig="soft" dir="t"/>
            </a:scene3d>
            <a:sp3d prstMaterial="softEdge">
              <a:bevelT w="25400" h="25400"/>
            </a:sp3d>
          </a:bodyPr>
          <a:lstStyle/>
          <a:p>
            <a:pPr algn="ctr"/>
            <a:r>
              <a:rPr lang="en-US" dirty="0">
                <a:effectLst/>
              </a:rPr>
              <a:t> </a:t>
            </a:r>
            <a:r>
              <a:rPr lang="ar-SA" dirty="0">
                <a:effectLst/>
              </a:rPr>
              <a:t>الدرس 1-1: </a:t>
            </a:r>
            <a:r>
              <a:rPr lang="ar-SA" dirty="0">
                <a:effectLst/>
              </a:rPr>
              <a:t>المصطلحات الاساسية</a:t>
            </a:r>
          </a:p>
        </p:txBody>
      </p:sp>
      <p:sp>
        <p:nvSpPr>
          <p:cNvPr id="3" name="Subtitle 2"/>
          <p:cNvSpPr>
            <a:spLocks noGrp="1"/>
          </p:cNvSpPr>
          <p:nvPr>
            <p:ph type="subTitle" idx="1"/>
          </p:nvPr>
        </p:nvSpPr>
        <p:spPr>
          <a:xfrm>
            <a:off x="685800" y="1905000"/>
            <a:ext cx="7772400" cy="4114800"/>
          </a:xfrm>
        </p:spPr>
        <p:txBody>
          <a:bodyPr>
            <a:normAutofit/>
          </a:bodyPr>
          <a:lstStyle/>
          <a:p>
            <a:r>
              <a:rPr lang="ar-SA" dirty="0"/>
              <a:t>عندما نتعلم عن اجهزة الكمبيوتر او أي موضوع يتعلق بها، فمن الجيد دائما الانطلاق من قاعدة صلبة. وبأخذ هذا بعين الاعتبار، ستقوم الدروس الاولى بتعريفك على بعض المفاهيم الاساسية المتعلقة بأجهزة الكمبيوتر والتقنية المتعلقة بها. </a:t>
            </a:r>
            <a:endParaRPr lang="en-US" dirty="0"/>
          </a:p>
          <a:p>
            <a:r>
              <a:rPr lang="ar-SA" dirty="0"/>
              <a:t>وستتعلم في هذا الدرس ما هو الكمبيوتر. وستحصل ايضا على تعريف بسيط للمفاهيم الاساسية للمكونات المادية والبرمجيات والاجهزة الطرفية. وبعد تغطية هذه المواضيع، سينتهي الدرس بنقاش حول ما تعنيه تقنية المعلومات. </a:t>
            </a:r>
            <a:endParaRPr lang="ar-S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6762"/>
          </a:xfrm>
        </p:spPr>
        <p:txBody>
          <a:bodyPr>
            <a:normAutofit/>
          </a:bodyPr>
          <a:lstStyle/>
          <a:p>
            <a:r>
              <a:rPr lang="ar-JO" sz="2800" dirty="0" smtClean="0"/>
              <a:t>ال</a:t>
            </a:r>
            <a:r>
              <a:rPr lang="ar-SA" sz="2800" dirty="0">
                <a:effectLst/>
              </a:rPr>
              <a:t>طابعات</a:t>
            </a:r>
            <a:endParaRPr lang="ar-SA" sz="2800" dirty="0"/>
          </a:p>
        </p:txBody>
      </p:sp>
      <p:sp>
        <p:nvSpPr>
          <p:cNvPr id="3" name="Subtitle 2"/>
          <p:cNvSpPr>
            <a:spLocks noGrp="1"/>
          </p:cNvSpPr>
          <p:nvPr>
            <p:ph type="subTitle" idx="1"/>
          </p:nvPr>
        </p:nvSpPr>
        <p:spPr>
          <a:xfrm>
            <a:off x="685800" y="1295400"/>
            <a:ext cx="7772400" cy="4800600"/>
          </a:xfrm>
        </p:spPr>
        <p:txBody>
          <a:bodyPr/>
          <a:lstStyle/>
          <a:p>
            <a:r>
              <a:rPr lang="ar-SA" dirty="0"/>
              <a:t>تعتبر طابعة الكمبيوتر جهاز مخرجات يستخدم لإنتاج نسخة ورقية دائمة من الصور او المستندات النصية او ملفات المخرجات الاخرى من جهاز الكمبيوتر. </a:t>
            </a:r>
            <a:endParaRPr lang="en-US" dirty="0"/>
          </a:p>
          <a:p>
            <a:r>
              <a:rPr lang="ar-SA" dirty="0"/>
              <a:t> وبالعادة، يتم اختيار الملف على جهاز الكمبيوتر (ملف صورة او مستند معالج نصوص على سبيل المثال) ثم يتم تنفيذ امر الطباعة. وعندما يقوم المستخدم بتنفيذ امر الطباعة، يرسل جهاز الكمبيوتر البيانات من الملف المختار عبر الاسلاك الى الطباعة لإخراجها.</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400"/>
          </a:xfrm>
        </p:spPr>
        <p:txBody>
          <a:bodyPr>
            <a:normAutofit/>
          </a:bodyPr>
          <a:lstStyle/>
          <a:p>
            <a:r>
              <a:rPr lang="ar-SA" sz="2800" dirty="0">
                <a:effectLst/>
              </a:rPr>
              <a:t>شاشات اللمس </a:t>
            </a:r>
            <a:endParaRPr lang="en-US" sz="2800" dirty="0">
              <a:effectLst/>
            </a:endParaRPr>
          </a:p>
        </p:txBody>
      </p:sp>
      <p:sp>
        <p:nvSpPr>
          <p:cNvPr id="3" name="Subtitle 2"/>
          <p:cNvSpPr>
            <a:spLocks noGrp="1"/>
          </p:cNvSpPr>
          <p:nvPr>
            <p:ph type="subTitle" idx="1"/>
          </p:nvPr>
        </p:nvSpPr>
        <p:spPr>
          <a:xfrm>
            <a:off x="1295400" y="990600"/>
            <a:ext cx="7086600" cy="5105400"/>
          </a:xfrm>
        </p:spPr>
        <p:txBody>
          <a:bodyPr>
            <a:normAutofit/>
          </a:bodyPr>
          <a:lstStyle/>
          <a:p>
            <a:r>
              <a:rPr lang="ar-SA" dirty="0"/>
              <a:t>تعتبر شاشات اللمس اجهزة مثيرة للاهتمام كونها تسمح للمستخدم بإدخال البيانات وفي الوقت نفسه اخراجها بعرض مرئي. ونظرا لقدرة شاشات اللمس على الادخال والاخراج، فإن تعتبر مثالية في الحالات التي لا ترغب فيها بلوحة مفاتيح كاملة او ماوس كأجهزة مدخلات رئيسية. </a:t>
            </a:r>
            <a:endParaRPr lang="en-US" dirty="0"/>
          </a:p>
          <a:p>
            <a:r>
              <a:rPr lang="ar-SA" dirty="0"/>
              <a:t>فيمكن للمساعدات الشخصية الرقمية مثلاً أن تستفيد من شاشات اللمس كأجهزة مدخلات ومخرجات ويمكن لشاشات اللمس ان تقلل الحاجة الى لوحة المفاتيح الكاملة او الماوس (الامر الذي يساعد في الحفاظ على الحجم الصغير للمساعد الشخصي الرقمي) وفي الوقت نفسه توفر للمستخدم شاشة عرض. </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62962"/>
          </a:xfrm>
        </p:spPr>
        <p:txBody>
          <a:bodyPr>
            <a:normAutofit/>
          </a:bodyPr>
          <a:lstStyle/>
          <a:p>
            <a:r>
              <a:rPr lang="ar-SA" sz="2800" dirty="0">
                <a:effectLst/>
              </a:rPr>
              <a:t>السماعات</a:t>
            </a:r>
            <a:endParaRPr lang="ar-SA" sz="2800" dirty="0"/>
          </a:p>
        </p:txBody>
      </p:sp>
      <p:sp>
        <p:nvSpPr>
          <p:cNvPr id="3" name="Subtitle 2"/>
          <p:cNvSpPr>
            <a:spLocks noGrp="1"/>
          </p:cNvSpPr>
          <p:nvPr>
            <p:ph type="subTitle" idx="1"/>
          </p:nvPr>
        </p:nvSpPr>
        <p:spPr>
          <a:xfrm>
            <a:off x="685800" y="1143000"/>
            <a:ext cx="7772400" cy="3962400"/>
          </a:xfrm>
        </p:spPr>
        <p:txBody>
          <a:bodyPr/>
          <a:lstStyle/>
          <a:p>
            <a:r>
              <a:rPr lang="ar-SA" dirty="0"/>
              <a:t>ربما تكون الشاشات والطابعات هي اكثر أجهزة المخرجات وضوحا غير ان هناك جهاز مخرجات هام اخر لا بد من ذكره وهو السماعات. </a:t>
            </a:r>
            <a:endParaRPr lang="en-US" dirty="0"/>
          </a:p>
          <a:p>
            <a:r>
              <a:rPr lang="ar-SA" dirty="0"/>
              <a:t>وكما تعرف اصلا، يمكن لأجهزة الكمبيوتر اخراج البيانات الى الطابعات من اجل نسخة ورقية دائمة ويمكنها اخراج بيانات الفيديو على الشاشة بحيث يمكن للمستخدم رؤية الملفات والبرمجيات والتفاعل معها. وبالتالي فليس من المفاجئ ان تستطيع أجهزة الكمبيوتر توليد ومعالجة اخراج البيانات الصوتية. ومن اجل سماع البيانات الصوتية، يحتاج الكمبيوتر الى السماعات. </a:t>
            </a:r>
            <a:endParaRPr lang="ar-SA"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610562"/>
          </a:xfrm>
        </p:spPr>
        <p:txBody>
          <a:bodyPr>
            <a:normAutofit/>
          </a:bodyPr>
          <a:lstStyle/>
          <a:p>
            <a:r>
              <a:rPr lang="ar-SA" sz="2800" dirty="0">
                <a:effectLst/>
              </a:rPr>
              <a:t>الطابعات الراسمة </a:t>
            </a:r>
            <a:endParaRPr lang="en-US" sz="2800" dirty="0">
              <a:effectLst/>
            </a:endParaRPr>
          </a:p>
        </p:txBody>
      </p:sp>
      <p:sp>
        <p:nvSpPr>
          <p:cNvPr id="3" name="Subtitle 2"/>
          <p:cNvSpPr>
            <a:spLocks noGrp="1"/>
          </p:cNvSpPr>
          <p:nvPr>
            <p:ph type="subTitle" idx="1"/>
          </p:nvPr>
        </p:nvSpPr>
        <p:spPr>
          <a:xfrm>
            <a:off x="685800" y="914400"/>
            <a:ext cx="7772400" cy="3657600"/>
          </a:xfrm>
        </p:spPr>
        <p:txBody>
          <a:bodyPr/>
          <a:lstStyle/>
          <a:p>
            <a:r>
              <a:rPr lang="ar-SA" dirty="0"/>
              <a:t>الطابعة الراسمة عبارة عن جهاز مخرجات شبيه جدا بالطابعة. والفرق الرئيسي بينها هو ان الطابعات الراسمة تستخدم جهازا شبيها بالقلم لرسم خطوط متواصلة على ورق الطابعة الراسمة بما يتوافق مع المعلومات الموضعية التي تخرج من الكمبيوتر. </a:t>
            </a:r>
            <a:endParaRPr lang="en-US" dirty="0"/>
          </a:p>
          <a:p>
            <a:r>
              <a:rPr lang="ar-SA" dirty="0"/>
              <a:t>بالمقابل، تنتج الطابعات مطبوعات صورية على شبكة مستطيلة من البكسلات مأخوذة معا من صورة اكبر. اضافة لذلك، فإن احجام الورق التي يمكن ان تستوعبها الطابعات اقل تنوعا نسبيا حيث انها تستخدم بشكل اساسي لطباعة النصوص.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838199"/>
          </a:xfrm>
        </p:spPr>
        <p:txBody>
          <a:bodyPr>
            <a:normAutofit/>
          </a:bodyPr>
          <a:lstStyle/>
          <a:p>
            <a:pPr algn="ctr"/>
            <a:r>
              <a:rPr lang="en-US" sz="3200" b="1" dirty="0" smtClean="0"/>
              <a:t> </a:t>
            </a:r>
            <a:r>
              <a:rPr lang="ar-JO" sz="3200" b="1" dirty="0" smtClean="0"/>
              <a:t>الدرس 2-4: </a:t>
            </a:r>
            <a:r>
              <a:rPr lang="ar-SA" sz="3200" dirty="0">
                <a:effectLst/>
              </a:rPr>
              <a:t>اجهزة التخزين الثانوية </a:t>
            </a:r>
            <a:endParaRPr lang="ar-SA" sz="3200" dirty="0"/>
          </a:p>
        </p:txBody>
      </p:sp>
      <p:sp>
        <p:nvSpPr>
          <p:cNvPr id="3" name="Subtitle 2"/>
          <p:cNvSpPr>
            <a:spLocks noGrp="1"/>
          </p:cNvSpPr>
          <p:nvPr>
            <p:ph type="subTitle" idx="1"/>
          </p:nvPr>
        </p:nvSpPr>
        <p:spPr>
          <a:xfrm>
            <a:off x="685800" y="1295400"/>
            <a:ext cx="7772400" cy="3886200"/>
          </a:xfrm>
        </p:spPr>
        <p:txBody>
          <a:bodyPr>
            <a:normAutofit/>
          </a:bodyPr>
          <a:lstStyle/>
          <a:p>
            <a:r>
              <a:rPr lang="ar-SA" dirty="0"/>
              <a:t>تعتبر أجهزة التخزين هامة جدا في نظام الكمبيوتر. ففي النهاية، فإن احد الاستخدامات الرئيسية لأجهزة الكمبيوتر هو لتخزين واسترجاع المعلومات. </a:t>
            </a:r>
            <a:endParaRPr lang="en-US" dirty="0"/>
          </a:p>
          <a:p>
            <a:r>
              <a:rPr lang="ar-SA" dirty="0"/>
              <a:t>في هذا الدرس، سنلقي نظرة عن كثب على اجهزة التخزين في الكمبيوتر بما في ذلك محرك الاقراص الصلبة الداخلية والخارجية والاقراص المرنة والاقراص المضغوطة واقراص </a:t>
            </a:r>
            <a:r>
              <a:rPr lang="en-US" dirty="0"/>
              <a:t>DVD</a:t>
            </a:r>
            <a:r>
              <a:rPr lang="ar-SA" dirty="0"/>
              <a:t> والمحركات المضغوطة ومحركات </a:t>
            </a:r>
            <a:r>
              <a:rPr lang="en-US" dirty="0"/>
              <a:t>USB</a:t>
            </a:r>
            <a:r>
              <a:rPr lang="ar-SA" dirty="0"/>
              <a:t> بالإضافة الى محركات الاشرطة وكاتردج البيانات </a:t>
            </a:r>
            <a:r>
              <a:rPr lang="en-US" dirty="0"/>
              <a:t>Data Cartridges</a:t>
            </a:r>
            <a:r>
              <a:rPr lang="ar-SA" dirty="0"/>
              <a:t>.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3400"/>
          </a:xfrm>
        </p:spPr>
        <p:txBody>
          <a:bodyPr>
            <a:normAutofit/>
          </a:bodyPr>
          <a:lstStyle/>
          <a:p>
            <a:r>
              <a:rPr lang="ar-SA" sz="2800" dirty="0">
                <a:effectLst/>
              </a:rPr>
              <a:t>المصطلحات الشائعة </a:t>
            </a:r>
            <a:endParaRPr lang="en-US" sz="2800" dirty="0">
              <a:effectLst/>
            </a:endParaRPr>
          </a:p>
        </p:txBody>
      </p:sp>
      <p:sp>
        <p:nvSpPr>
          <p:cNvPr id="3" name="Subtitle 2"/>
          <p:cNvSpPr>
            <a:spLocks noGrp="1"/>
          </p:cNvSpPr>
          <p:nvPr>
            <p:ph type="subTitle" idx="1"/>
          </p:nvPr>
        </p:nvSpPr>
        <p:spPr>
          <a:xfrm>
            <a:off x="838200" y="990600"/>
            <a:ext cx="7543800" cy="2514600"/>
          </a:xfrm>
        </p:spPr>
        <p:txBody>
          <a:bodyPr>
            <a:normAutofit lnSpcReduction="10000"/>
          </a:bodyPr>
          <a:lstStyle/>
          <a:p>
            <a:r>
              <a:rPr lang="ar-SA" dirty="0"/>
              <a:t>جهاز التخزين الثانوي عبارة عن قطعة من المكونات المادية المستخدمة لتخزين البيانات او البرامج التي يجب حفظها في حال تعطل الذاكرة الرئيسية في الكمبيوتر او انقطاع الطاقة. ويعني هذا ان اجهزة التخزين الثانوية لا بد ان تكون قادرة على الاحتفاظ بالمعلومات لفترة من الزمن حتى لو لم يكن التيار الكهربائي موصولا بالجهاز. </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610562"/>
          </a:xfrm>
        </p:spPr>
        <p:txBody>
          <a:bodyPr>
            <a:normAutofit/>
          </a:bodyPr>
          <a:lstStyle/>
          <a:p>
            <a:r>
              <a:rPr lang="ar-SA" sz="2800" dirty="0">
                <a:effectLst/>
              </a:rPr>
              <a:t>محركات الاقراص الصلبة </a:t>
            </a:r>
            <a:r>
              <a:rPr lang="en-US" sz="2800" b="0" dirty="0">
                <a:effectLst/>
              </a:rPr>
              <a:t>HDD</a:t>
            </a:r>
            <a:endParaRPr lang="en-US" sz="2800" dirty="0">
              <a:effectLst/>
            </a:endParaRPr>
          </a:p>
        </p:txBody>
      </p:sp>
      <p:sp>
        <p:nvSpPr>
          <p:cNvPr id="3" name="Subtitle 2"/>
          <p:cNvSpPr>
            <a:spLocks noGrp="1"/>
          </p:cNvSpPr>
          <p:nvPr>
            <p:ph type="subTitle" idx="1"/>
          </p:nvPr>
        </p:nvSpPr>
        <p:spPr>
          <a:xfrm>
            <a:off x="685800" y="1066800"/>
            <a:ext cx="7772400" cy="2895600"/>
          </a:xfrm>
        </p:spPr>
        <p:txBody>
          <a:bodyPr/>
          <a:lstStyle/>
          <a:p>
            <a:r>
              <a:rPr lang="ar-SA" dirty="0"/>
              <a:t>محرك القرص الصلب </a:t>
            </a:r>
            <a:r>
              <a:rPr lang="en-US" dirty="0"/>
              <a:t>HDD </a:t>
            </a:r>
            <a:r>
              <a:rPr lang="ar-SA" dirty="0"/>
              <a:t>عبارة عن جهاز يخزن البيانات على مجموعة من الاقراص الممغنطة الدوارة. وعند استخدام محرك القرص الصلب، تدور الاقراص بسرعة زَاوِيّة ثابتة. ويعني هذا انه عند قراءة او كتابة البيانات، تكون سرعة السطح المغناطيسي تحت رؤوس القراءة والكتابة ثابتة.</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838200"/>
          </a:xfrm>
        </p:spPr>
        <p:txBody>
          <a:bodyPr>
            <a:normAutofit/>
          </a:bodyPr>
          <a:lstStyle/>
          <a:p>
            <a:r>
              <a:rPr lang="ar-SA" sz="2800" dirty="0">
                <a:effectLst/>
              </a:rPr>
              <a:t>الاقراص المرنة </a:t>
            </a:r>
            <a:endParaRPr lang="en-US" sz="2800" dirty="0">
              <a:effectLst/>
            </a:endParaRPr>
          </a:p>
        </p:txBody>
      </p:sp>
      <p:sp>
        <p:nvSpPr>
          <p:cNvPr id="3" name="Subtitle 2"/>
          <p:cNvSpPr>
            <a:spLocks noGrp="1"/>
          </p:cNvSpPr>
          <p:nvPr>
            <p:ph type="subTitle" idx="1"/>
          </p:nvPr>
        </p:nvSpPr>
        <p:spPr>
          <a:xfrm>
            <a:off x="762000" y="1219200"/>
            <a:ext cx="7772400" cy="3429000"/>
          </a:xfrm>
        </p:spPr>
        <p:txBody>
          <a:bodyPr/>
          <a:lstStyle/>
          <a:p>
            <a:r>
              <a:rPr lang="ar-SA" dirty="0"/>
              <a:t>تعمل الاقراص المرنة على مبدأ اساسي وهو مشابه لمحركات الاقراص الصلبة. أي ان القرص المغناطيسي الذي تمت اعادة تهيئته يدور اسفل رؤوس القراءة والكتابة لنقل المعلومات من والى الذاكرة الرئيسية في الكمبيوتر. ومثل محركات الاقراص الصلبة، يمكن ان توفر وصولا مباشرا الى البيانات المخزنة. والاختلاف الرئيسي هو ان القرص نفسه عبارة عن شريط رقيق متنقل مغلف في غطاء بلاستيكي واقي على عكس المجموعة الثابتة من الاقراص الدوارة. </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6762"/>
          </a:xfrm>
        </p:spPr>
        <p:txBody>
          <a:bodyPr>
            <a:normAutofit/>
          </a:bodyPr>
          <a:lstStyle/>
          <a:p>
            <a:r>
              <a:rPr lang="ar-SA" sz="2800" dirty="0">
                <a:effectLst/>
              </a:rPr>
              <a:t>المحركات المضغوطة </a:t>
            </a:r>
            <a:endParaRPr lang="en-US" sz="2800" dirty="0">
              <a:effectLst/>
            </a:endParaRPr>
          </a:p>
        </p:txBody>
      </p:sp>
      <p:sp>
        <p:nvSpPr>
          <p:cNvPr id="3" name="Subtitle 2"/>
          <p:cNvSpPr>
            <a:spLocks noGrp="1"/>
          </p:cNvSpPr>
          <p:nvPr>
            <p:ph type="subTitle" idx="1"/>
          </p:nvPr>
        </p:nvSpPr>
        <p:spPr>
          <a:xfrm>
            <a:off x="685800" y="1066800"/>
            <a:ext cx="7772400" cy="4800600"/>
          </a:xfrm>
        </p:spPr>
        <p:txBody>
          <a:bodyPr/>
          <a:lstStyle/>
          <a:p>
            <a:r>
              <a:rPr lang="ar-SA" dirty="0"/>
              <a:t>يمكن وصف المحركات المضغوطة بانها نوع من النسخ المحسنة من المحركات المرنة. وتستخدم المحركات المضغوطة قرصا مرنا متنقلا شبيها جدا بالقرص المرن غير ان الشريط المغناطيسي المرن محمي بغلاف بلاستيكي اقوى. والاقراص نفسها صغيرة جدا عند ازالتها من المحرك مما يجعلها سهلة التنقل. </a:t>
            </a:r>
            <a:endParaRPr lang="en-US" dirty="0"/>
          </a:p>
          <a:p>
            <a:r>
              <a:rPr lang="ar-SA" dirty="0"/>
              <a:t> </a:t>
            </a:r>
            <a:endParaRPr lang="en-US" dirty="0"/>
          </a:p>
          <a:p>
            <a:r>
              <a:rPr lang="ar-SA" dirty="0"/>
              <a:t>وتتمتع المحركات المضغوطة بسعة تخزين أكبر من المحركات المرنة التقليدية وتتراوح ما بين 100 – 750 ميغابايت وتوفر أيضا أوقات بحث ونقل أسرع. ورغم أنها أبطأ من محركات الاقراص الصلبة، فإنها أسرع بكثير من الاقراص المرنة التقليدية.</a:t>
            </a:r>
            <a:endParaRPr lang="ar-SA"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08025"/>
          </a:xfrm>
        </p:spPr>
        <p:txBody>
          <a:bodyPr>
            <a:normAutofit/>
          </a:bodyPr>
          <a:lstStyle/>
          <a:p>
            <a:r>
              <a:rPr lang="ar-SA" sz="2800" dirty="0">
                <a:effectLst/>
              </a:rPr>
              <a:t>محركات </a:t>
            </a:r>
            <a:r>
              <a:rPr lang="en-US" sz="2800" b="0" dirty="0">
                <a:effectLst/>
              </a:rPr>
              <a:t>USB</a:t>
            </a:r>
            <a:r>
              <a:rPr lang="en-US" sz="2800" dirty="0">
                <a:effectLst/>
              </a:rPr>
              <a:t> </a:t>
            </a:r>
          </a:p>
        </p:txBody>
      </p:sp>
      <p:sp>
        <p:nvSpPr>
          <p:cNvPr id="3" name="Subtitle 2"/>
          <p:cNvSpPr>
            <a:spLocks noGrp="1"/>
          </p:cNvSpPr>
          <p:nvPr>
            <p:ph type="subTitle" idx="1"/>
          </p:nvPr>
        </p:nvSpPr>
        <p:spPr>
          <a:xfrm>
            <a:off x="609600" y="1066800"/>
            <a:ext cx="7772400" cy="4953000"/>
          </a:xfrm>
        </p:spPr>
        <p:txBody>
          <a:bodyPr>
            <a:normAutofit/>
          </a:bodyPr>
          <a:lstStyle/>
          <a:p>
            <a:r>
              <a:rPr lang="ar-SA" dirty="0"/>
              <a:t>تعتبر محركات </a:t>
            </a:r>
            <a:r>
              <a:rPr lang="en-US" dirty="0"/>
              <a:t>USB</a:t>
            </a:r>
            <a:r>
              <a:rPr lang="ar-SA" dirty="0"/>
              <a:t> حاليا هي الخيار الاول لأجهزة التخزين الثانوية المتنقلة. وتبدو محركات </a:t>
            </a:r>
            <a:r>
              <a:rPr lang="en-US" dirty="0"/>
              <a:t>USB</a:t>
            </a:r>
            <a:r>
              <a:rPr lang="ar-SA" dirty="0"/>
              <a:t> مثل قلم رفيع احد نهايته عبارة عن واجهة استخدام </a:t>
            </a:r>
            <a:r>
              <a:rPr lang="en-US" dirty="0"/>
              <a:t>USB</a:t>
            </a:r>
            <a:r>
              <a:rPr lang="ar-SA" dirty="0"/>
              <a:t> (موصل). </a:t>
            </a:r>
            <a:endParaRPr lang="en-US" dirty="0"/>
          </a:p>
          <a:p>
            <a:r>
              <a:rPr lang="ar-SA" dirty="0"/>
              <a:t>وداخل غلاف القلم، يتم استخدام رقاقات تحتوي على نوع من ذاكرة القراءة فقط القابلة للمسح والبرمجة الكترونيا </a:t>
            </a:r>
            <a:r>
              <a:rPr lang="en-US" dirty="0"/>
              <a:t>EEPROM </a:t>
            </a:r>
            <a:r>
              <a:rPr lang="ar-SA" dirty="0"/>
              <a:t>لتخزين البيانات. وتوفر رقاقات الذاكرة هذه مساحة تخزين ثابتة مثل ذاكرة القراءة فقط التقليدية ولكن على العكس منها فمن الممكن مسح البيانات او البرامج المخزنة بسهولة وكتابة بيانات او برامج جديدة مكانها. </a:t>
            </a: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6761"/>
          </a:xfrm>
        </p:spPr>
        <p:txBody>
          <a:bodyPr>
            <a:normAutofit/>
          </a:bodyPr>
          <a:lstStyle/>
          <a:p>
            <a:r>
              <a:rPr lang="ar-SA" sz="2800" dirty="0">
                <a:effectLst/>
              </a:rPr>
              <a:t>ما هو الكمبيوتر؟ </a:t>
            </a:r>
            <a:endParaRPr lang="en-US" sz="2800" dirty="0">
              <a:effectLst/>
            </a:endParaRPr>
          </a:p>
        </p:txBody>
      </p:sp>
      <p:sp>
        <p:nvSpPr>
          <p:cNvPr id="3" name="Subtitle 2"/>
          <p:cNvSpPr>
            <a:spLocks noGrp="1"/>
          </p:cNvSpPr>
          <p:nvPr>
            <p:ph type="subTitle" idx="1"/>
          </p:nvPr>
        </p:nvSpPr>
        <p:spPr>
          <a:xfrm>
            <a:off x="685800" y="1295400"/>
            <a:ext cx="7772400" cy="3733800"/>
          </a:xfrm>
        </p:spPr>
        <p:txBody>
          <a:bodyPr>
            <a:normAutofit/>
          </a:bodyPr>
          <a:lstStyle/>
          <a:p>
            <a:r>
              <a:rPr lang="ar-SA" dirty="0" smtClean="0"/>
              <a:t>يمكن </a:t>
            </a:r>
            <a:r>
              <a:rPr lang="ar-SA" dirty="0"/>
              <a:t>وصف جهاز الكمبيوتر (بطريقة اساسية جدا) بأنه آلة قابلة للبرمجة يمكنها تخزين وتنفيذ سلسلة من التعليمات. لكن في الوقت الذي يعتبر فيه هذا التعريف دقيقا من الناحية الفنية، فإن معظم الناس يستخدمون كلمة كمبيوتر بمعنى اوسع ليشير الى الالة القابلة للبرمجة واجهزة التخزين والشاشة ولوحة المفاتيح والماوس التابعين للآلة ومجموعة من الملحقات الاخرى. </a:t>
            </a:r>
            <a:endParaRPr lang="en-US" dirty="0"/>
          </a:p>
          <a:p>
            <a:r>
              <a:rPr lang="ar-SA" dirty="0"/>
              <a:t>وبعيدا عن وصف جهاز الكمبيوتر من خلال تعريف ماهيته، يمكنك ايضا وصفه من حيث ما يمكنه القيام به لمساعدتك.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08025"/>
          </a:xfrm>
        </p:spPr>
        <p:txBody>
          <a:bodyPr>
            <a:normAutofit/>
          </a:bodyPr>
          <a:lstStyle/>
          <a:p>
            <a:r>
              <a:rPr lang="ar-SA" sz="2800" dirty="0">
                <a:effectLst/>
              </a:rPr>
              <a:t>كاتردج البيانات </a:t>
            </a:r>
            <a:r>
              <a:rPr lang="en-US" sz="2800" b="0" dirty="0">
                <a:effectLst/>
              </a:rPr>
              <a:t>Data Cartridges</a:t>
            </a:r>
            <a:r>
              <a:rPr lang="ar-SA" sz="2800" dirty="0">
                <a:effectLst/>
              </a:rPr>
              <a:t>. </a:t>
            </a:r>
            <a:endParaRPr lang="en-US" sz="2800" dirty="0">
              <a:effectLst/>
            </a:endParaRPr>
          </a:p>
        </p:txBody>
      </p:sp>
      <p:sp>
        <p:nvSpPr>
          <p:cNvPr id="3" name="Subtitle 2"/>
          <p:cNvSpPr>
            <a:spLocks noGrp="1"/>
          </p:cNvSpPr>
          <p:nvPr>
            <p:ph type="subTitle" idx="1"/>
          </p:nvPr>
        </p:nvSpPr>
        <p:spPr>
          <a:xfrm>
            <a:off x="609600" y="1066800"/>
            <a:ext cx="7772400" cy="2895600"/>
          </a:xfrm>
        </p:spPr>
        <p:txBody>
          <a:bodyPr>
            <a:normAutofit/>
          </a:bodyPr>
          <a:lstStyle/>
          <a:p>
            <a:r>
              <a:rPr lang="ar-SA" dirty="0"/>
              <a:t>محركات الاشرطة عبارة عن آليات تشبه في العديد من النواحي مسجل الاشرطة او مسجل أشرطة الفيديو. وبشكل أساسي، يمر شريط مغناطيسي ملفوف طويل تحت رؤوس القراءة والكتابة لتخزين او تسجيل البيانات. </a:t>
            </a:r>
            <a:endParaRPr lang="en-US" dirty="0"/>
          </a:p>
        </p:txBody>
      </p:sp>
    </p:spTree>
    <p:extLst>
      <p:ext uri="{BB962C8B-B14F-4D97-AF65-F5344CB8AC3E}">
        <p14:creationId xmlns:p14="http://schemas.microsoft.com/office/powerpoint/2010/main" val="86081968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08025"/>
          </a:xfrm>
        </p:spPr>
        <p:txBody>
          <a:bodyPr>
            <a:normAutofit/>
          </a:bodyPr>
          <a:lstStyle/>
          <a:p>
            <a:r>
              <a:rPr lang="ar-SA" sz="2800" dirty="0">
                <a:effectLst/>
              </a:rPr>
              <a:t>الاقراص المضغوطة واقراص </a:t>
            </a:r>
            <a:r>
              <a:rPr lang="en-US" sz="2800" b="0" dirty="0">
                <a:effectLst/>
              </a:rPr>
              <a:t>DVD</a:t>
            </a:r>
            <a:r>
              <a:rPr lang="en-US" sz="2800" dirty="0">
                <a:effectLst/>
              </a:rPr>
              <a:t> </a:t>
            </a:r>
          </a:p>
        </p:txBody>
      </p:sp>
      <p:sp>
        <p:nvSpPr>
          <p:cNvPr id="3" name="Subtitle 2"/>
          <p:cNvSpPr>
            <a:spLocks noGrp="1"/>
          </p:cNvSpPr>
          <p:nvPr>
            <p:ph type="subTitle" idx="1"/>
          </p:nvPr>
        </p:nvSpPr>
        <p:spPr>
          <a:xfrm>
            <a:off x="609600" y="1066800"/>
            <a:ext cx="7772400" cy="3276600"/>
          </a:xfrm>
        </p:spPr>
        <p:txBody>
          <a:bodyPr>
            <a:normAutofit/>
          </a:bodyPr>
          <a:lstStyle/>
          <a:p>
            <a:r>
              <a:rPr lang="ar-SA" dirty="0"/>
              <a:t>تعتبر الاقراص المضغوطة واقراص </a:t>
            </a:r>
            <a:r>
              <a:rPr lang="en-US" dirty="0"/>
              <a:t>DVD</a:t>
            </a:r>
            <a:r>
              <a:rPr lang="ar-SA" dirty="0"/>
              <a:t> نوعين من وسائط التخزين الضوئية. وعلى عكس معظم وسائط التخزين الثانوية، لا تحتفظ الاقراص المضغوطة واقراص </a:t>
            </a:r>
            <a:r>
              <a:rPr lang="en-US" dirty="0"/>
              <a:t>DVD</a:t>
            </a:r>
            <a:r>
              <a:rPr lang="ar-SA" dirty="0"/>
              <a:t> بالبيانات على صورة اشارات الكترومغناطيسية على سطح مغناطيسي. وبدلا من ذلك، تخزن الاقراص المضغوطة واقراص </a:t>
            </a:r>
            <a:r>
              <a:rPr lang="en-US" dirty="0"/>
              <a:t>DVD</a:t>
            </a:r>
            <a:r>
              <a:rPr lang="ar-SA" dirty="0"/>
              <a:t> البيانات كسمات فعلية (تسمى بالنقاط والمناطق) على سطح قرص بلاستيكي رفيع. </a:t>
            </a:r>
            <a:endParaRPr lang="en-US" dirty="0"/>
          </a:p>
        </p:txBody>
      </p:sp>
    </p:spTree>
    <p:extLst>
      <p:ext uri="{BB962C8B-B14F-4D97-AF65-F5344CB8AC3E}">
        <p14:creationId xmlns:p14="http://schemas.microsoft.com/office/powerpoint/2010/main" val="15409338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066800"/>
          </a:xfrm>
        </p:spPr>
        <p:txBody>
          <a:bodyPr>
            <a:normAutofit/>
          </a:bodyPr>
          <a:lstStyle/>
          <a:p>
            <a:pPr algn="ctr"/>
            <a:r>
              <a:rPr lang="en-US" b="1" dirty="0" smtClean="0"/>
              <a:t> </a:t>
            </a:r>
            <a:r>
              <a:rPr lang="ar-JO" b="1" dirty="0" smtClean="0"/>
              <a:t>القسم 3: </a:t>
            </a:r>
            <a:r>
              <a:rPr lang="ar-SA" dirty="0" smtClean="0">
                <a:effectLst/>
              </a:rPr>
              <a:t>البرمجيات </a:t>
            </a:r>
            <a:endParaRPr lang="ar-SA" dirty="0"/>
          </a:p>
        </p:txBody>
      </p:sp>
      <p:sp>
        <p:nvSpPr>
          <p:cNvPr id="3" name="Subtitle 2"/>
          <p:cNvSpPr>
            <a:spLocks noGrp="1"/>
          </p:cNvSpPr>
          <p:nvPr>
            <p:ph type="subTitle" idx="1"/>
          </p:nvPr>
        </p:nvSpPr>
        <p:spPr>
          <a:xfrm>
            <a:off x="685800" y="1524000"/>
            <a:ext cx="7772400" cy="4495800"/>
          </a:xfrm>
        </p:spPr>
        <p:txBody>
          <a:bodyPr>
            <a:normAutofit lnSpcReduction="10000"/>
          </a:bodyPr>
          <a:lstStyle/>
          <a:p>
            <a:r>
              <a:rPr lang="ar-SA" dirty="0"/>
              <a:t>سنتعلم في هذا القسم عن:</a:t>
            </a:r>
            <a:endParaRPr lang="en-US" dirty="0"/>
          </a:p>
          <a:p>
            <a:r>
              <a:rPr lang="ar-SA" dirty="0"/>
              <a:t> </a:t>
            </a:r>
            <a:endParaRPr lang="en-US" dirty="0"/>
          </a:p>
          <a:p>
            <a:pPr marL="457200" lvl="0" indent="-457200">
              <a:buFont typeface="Wingdings" pitchFamily="2" charset="2"/>
              <a:buChar char="Ø"/>
            </a:pPr>
            <a:r>
              <a:rPr lang="ar-SA" dirty="0"/>
              <a:t>أنظمة التشغيل </a:t>
            </a:r>
            <a:endParaRPr lang="en-US" dirty="0"/>
          </a:p>
          <a:p>
            <a:pPr marL="457200" lvl="0" indent="-457200">
              <a:buFont typeface="Wingdings" pitchFamily="2" charset="2"/>
              <a:buChar char="Ø"/>
            </a:pPr>
            <a:r>
              <a:rPr lang="ar-SA" dirty="0"/>
              <a:t>برمجيات التطبيقات </a:t>
            </a:r>
            <a:endParaRPr lang="en-US" dirty="0"/>
          </a:p>
          <a:p>
            <a:pPr marL="457200" lvl="0" indent="-457200">
              <a:buFont typeface="Wingdings" pitchFamily="2" charset="2"/>
              <a:buChar char="Ø"/>
            </a:pPr>
            <a:r>
              <a:rPr lang="ar-SA" dirty="0"/>
              <a:t>اصدارات البرمجيات </a:t>
            </a:r>
            <a:endParaRPr lang="en-US" dirty="0"/>
          </a:p>
          <a:p>
            <a:pPr marL="457200" lvl="0" indent="-457200">
              <a:buFont typeface="Wingdings" pitchFamily="2" charset="2"/>
              <a:buChar char="Ø"/>
            </a:pPr>
            <a:r>
              <a:rPr lang="ar-SA" dirty="0"/>
              <a:t>تحديثات البرمجيات </a:t>
            </a:r>
            <a:endParaRPr lang="en-US" dirty="0"/>
          </a:p>
          <a:p>
            <a:pPr marL="457200" lvl="0" indent="-457200">
              <a:buFont typeface="Wingdings" pitchFamily="2" charset="2"/>
              <a:buChar char="Ø"/>
            </a:pPr>
            <a:r>
              <a:rPr lang="ar-SA" dirty="0"/>
              <a:t>واجهات المستخدم الرسومية </a:t>
            </a:r>
            <a:endParaRPr lang="en-US" dirty="0"/>
          </a:p>
          <a:p>
            <a:pPr marL="457200" lvl="0" indent="-457200">
              <a:buFont typeface="Wingdings" pitchFamily="2" charset="2"/>
              <a:buChar char="Ø"/>
            </a:pPr>
            <a:r>
              <a:rPr lang="ar-SA" dirty="0"/>
              <a:t>ما الذي يقوم به نظام التشغيل </a:t>
            </a:r>
            <a:endParaRPr lang="en-US" dirty="0"/>
          </a:p>
          <a:p>
            <a:pPr marL="457200" lvl="0" indent="-457200">
              <a:buFont typeface="Wingdings" pitchFamily="2" charset="2"/>
              <a:buChar char="Ø"/>
            </a:pPr>
            <a:r>
              <a:rPr lang="ar-SA" dirty="0"/>
              <a:t>بعض أنظمة التشغيل الشائعة </a:t>
            </a:r>
            <a:endParaRPr lang="en-US" dirty="0"/>
          </a:p>
          <a:p>
            <a:pPr marL="457200" lvl="0" indent="-457200">
              <a:buFont typeface="Wingdings" pitchFamily="2" charset="2"/>
              <a:buChar char="Ø"/>
            </a:pPr>
            <a:r>
              <a:rPr lang="ar-SA" dirty="0"/>
              <a:t>من الذي تقوم به تطبيقات البرمجيات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066800"/>
          </a:xfrm>
        </p:spPr>
        <p:txBody>
          <a:bodyPr>
            <a:normAutofit/>
          </a:bodyPr>
          <a:lstStyle/>
          <a:p>
            <a:pPr algn="ctr"/>
            <a:r>
              <a:rPr lang="en-US" b="1" dirty="0" smtClean="0"/>
              <a:t> </a:t>
            </a:r>
            <a:r>
              <a:rPr lang="ar-JO" b="1" dirty="0" smtClean="0"/>
              <a:t>القسم 3: </a:t>
            </a:r>
            <a:r>
              <a:rPr lang="ar-SA" dirty="0" smtClean="0">
                <a:effectLst/>
              </a:rPr>
              <a:t>البرمجيات </a:t>
            </a:r>
            <a:endParaRPr lang="ar-SA" dirty="0"/>
          </a:p>
        </p:txBody>
      </p:sp>
      <p:sp>
        <p:nvSpPr>
          <p:cNvPr id="3" name="Subtitle 2"/>
          <p:cNvSpPr>
            <a:spLocks noGrp="1"/>
          </p:cNvSpPr>
          <p:nvPr>
            <p:ph type="subTitle" idx="1"/>
          </p:nvPr>
        </p:nvSpPr>
        <p:spPr>
          <a:xfrm>
            <a:off x="685800" y="1524000"/>
            <a:ext cx="7772400" cy="4495800"/>
          </a:xfrm>
        </p:spPr>
        <p:txBody>
          <a:bodyPr>
            <a:normAutofit/>
          </a:bodyPr>
          <a:lstStyle/>
          <a:p>
            <a:pPr marL="457200" indent="-457200">
              <a:buFont typeface="Wingdings" pitchFamily="2" charset="2"/>
              <a:buChar char="Ø"/>
            </a:pPr>
            <a:r>
              <a:rPr lang="ar-SA" dirty="0"/>
              <a:t> </a:t>
            </a:r>
            <a:r>
              <a:rPr lang="ar-SA" dirty="0" smtClean="0"/>
              <a:t>بعض </a:t>
            </a:r>
            <a:r>
              <a:rPr lang="ar-SA" dirty="0"/>
              <a:t>التطبيقات الشائعة </a:t>
            </a:r>
            <a:endParaRPr lang="en-US" dirty="0"/>
          </a:p>
          <a:p>
            <a:pPr marL="457200" lvl="0" indent="-457200">
              <a:buFont typeface="Wingdings" pitchFamily="2" charset="2"/>
              <a:buChar char="Ø"/>
            </a:pPr>
            <a:r>
              <a:rPr lang="ar-SA" dirty="0"/>
              <a:t>تحليل وتصميم وبرمجة واختبار البرمجيات </a:t>
            </a:r>
            <a:endParaRPr lang="en-US" dirty="0"/>
          </a:p>
          <a:p>
            <a:pPr marL="457200" lvl="0" indent="-457200">
              <a:buFont typeface="Wingdings" pitchFamily="2" charset="2"/>
              <a:buChar char="Ø"/>
            </a:pPr>
            <a:r>
              <a:rPr lang="ar-SA" dirty="0"/>
              <a:t>برامج شبه مجانية </a:t>
            </a:r>
            <a:r>
              <a:rPr lang="en-US" dirty="0"/>
              <a:t>Shareware </a:t>
            </a:r>
          </a:p>
          <a:p>
            <a:pPr marL="457200" lvl="0" indent="-457200">
              <a:buFont typeface="Wingdings" pitchFamily="2" charset="2"/>
              <a:buChar char="Ø"/>
            </a:pPr>
            <a:r>
              <a:rPr lang="ar-SA" dirty="0"/>
              <a:t>برامج مجانية </a:t>
            </a:r>
            <a:r>
              <a:rPr lang="en-US" dirty="0"/>
              <a:t>Freeware </a:t>
            </a:r>
          </a:p>
          <a:p>
            <a:pPr marL="457200" lvl="0" indent="-457200">
              <a:buFont typeface="Wingdings" pitchFamily="2" charset="2"/>
              <a:buChar char="Ø"/>
            </a:pPr>
            <a:r>
              <a:rPr lang="ar-SA" dirty="0"/>
              <a:t>اتفاقيات ترخيص المستخدم النهائي </a:t>
            </a:r>
            <a:r>
              <a:rPr lang="en-US" dirty="0"/>
              <a:t>EULAs</a:t>
            </a:r>
          </a:p>
          <a:p>
            <a:pPr marL="457200" lvl="0" indent="-457200">
              <a:buFont typeface="Wingdings" pitchFamily="2" charset="2"/>
              <a:buChar char="Ø"/>
            </a:pPr>
            <a:r>
              <a:rPr lang="ar-SA" dirty="0"/>
              <a:t>حقوق التأليف </a:t>
            </a:r>
            <a:endParaRPr lang="en-US" dirty="0"/>
          </a:p>
          <a:p>
            <a:pPr marL="457200" lvl="0" indent="-457200">
              <a:buFont typeface="Wingdings" pitchFamily="2" charset="2"/>
              <a:buChar char="Ø"/>
            </a:pPr>
            <a:r>
              <a:rPr lang="ar-SA" dirty="0"/>
              <a:t>تشريعات حماية البيانات</a:t>
            </a:r>
            <a:endParaRPr lang="en-US" dirty="0"/>
          </a:p>
          <a:p>
            <a:pPr marL="457200" lvl="0" indent="-457200">
              <a:buFont typeface="Wingdings" pitchFamily="2" charset="2"/>
              <a:buChar char="Ø"/>
            </a:pPr>
            <a:r>
              <a:rPr lang="ar-SA" dirty="0"/>
              <a:t>ما الذي ينبغي معرفته عند تنزيل ملفات وبرامج الكمبيوتر </a:t>
            </a:r>
            <a:endParaRPr lang="en-US" dirty="0"/>
          </a:p>
          <a:p>
            <a:pPr marL="457200" lvl="0" indent="-457200">
              <a:buFont typeface="Wingdings" pitchFamily="2" charset="2"/>
              <a:buChar char="Ø"/>
            </a:pPr>
            <a:r>
              <a:rPr lang="ar-SA" dirty="0"/>
              <a:t>ما الذي ينبغي معرفته عند مشاركة ملفات وبرامج الكمبيوتر </a:t>
            </a:r>
            <a:endParaRPr lang="en-US" dirty="0"/>
          </a:p>
        </p:txBody>
      </p:sp>
    </p:spTree>
    <p:extLst>
      <p:ext uri="{BB962C8B-B14F-4D97-AF65-F5344CB8AC3E}">
        <p14:creationId xmlns:p14="http://schemas.microsoft.com/office/powerpoint/2010/main" val="26486839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6762"/>
          </a:xfrm>
        </p:spPr>
        <p:txBody>
          <a:bodyPr/>
          <a:lstStyle/>
          <a:p>
            <a:pPr algn="ctr"/>
            <a:r>
              <a:rPr lang="ar-JO" dirty="0" smtClean="0"/>
              <a:t>الدرس 3-1: </a:t>
            </a:r>
            <a:r>
              <a:rPr lang="ar-SA" dirty="0">
                <a:effectLst/>
              </a:rPr>
              <a:t>الأساسيات </a:t>
            </a:r>
            <a:endParaRPr lang="ar-SA" dirty="0"/>
          </a:p>
        </p:txBody>
      </p:sp>
      <p:sp>
        <p:nvSpPr>
          <p:cNvPr id="3" name="Subtitle 2"/>
          <p:cNvSpPr>
            <a:spLocks noGrp="1"/>
          </p:cNvSpPr>
          <p:nvPr>
            <p:ph type="subTitle" idx="1"/>
          </p:nvPr>
        </p:nvSpPr>
        <p:spPr>
          <a:xfrm>
            <a:off x="533400" y="1143000"/>
            <a:ext cx="7924800" cy="4876800"/>
          </a:xfrm>
        </p:spPr>
        <p:txBody>
          <a:bodyPr>
            <a:normAutofit/>
          </a:bodyPr>
          <a:lstStyle/>
          <a:p>
            <a:r>
              <a:rPr lang="ar-SA" dirty="0"/>
              <a:t>يمكن أن تساعد أجهزة الكمبيوتر الحديثة في العديد من المهام في البيت والعمل. علاوة على ذلك، تشكل أجهزة الكمبيوتر جزء رئيسيا من البنية التحتية العالمية للمعلومات والاتصالات. وتعتبر أجهزة الكمبيوتر حاليا أدوات أساسية في معظم القطاعات بما فيها الصحة والنقل والاتصالات والتعليم والعلوم والهندسة والأعمال. </a:t>
            </a:r>
            <a:endParaRPr lang="en-US" dirty="0"/>
          </a:p>
          <a:p>
            <a:r>
              <a:rPr lang="ar-SA" dirty="0"/>
              <a:t> </a:t>
            </a:r>
            <a:endParaRPr lang="en-US" dirty="0"/>
          </a:p>
          <a:p>
            <a:r>
              <a:rPr lang="ar-SA" dirty="0"/>
              <a:t>وبأخذ هذا بعين الاعتبار، فمن المهم تذكر ان قوة الكمبيوتر تأتي من إمكانية برمجتها. أي ان الكمبيوتر عبارة عن اداة يمكن برمجتها للقيام بمجموعة كبيرة من المهام مما يسمح للكمبيوتر بالقيام بعدد كبير من الوظائف المختلفة.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4362"/>
          </a:xfrm>
        </p:spPr>
        <p:txBody>
          <a:bodyPr>
            <a:normAutofit/>
          </a:bodyPr>
          <a:lstStyle/>
          <a:p>
            <a:r>
              <a:rPr lang="ar-SA" sz="2800" dirty="0">
                <a:effectLst/>
              </a:rPr>
              <a:t>ما هو نظام التشغيل؟</a:t>
            </a:r>
            <a:endParaRPr lang="ar-SA" sz="2800" dirty="0"/>
          </a:p>
        </p:txBody>
      </p:sp>
      <p:sp>
        <p:nvSpPr>
          <p:cNvPr id="3" name="Subtitle 2"/>
          <p:cNvSpPr>
            <a:spLocks noGrp="1"/>
          </p:cNvSpPr>
          <p:nvPr>
            <p:ph type="subTitle" idx="1"/>
          </p:nvPr>
        </p:nvSpPr>
        <p:spPr>
          <a:xfrm>
            <a:off x="685800" y="838200"/>
            <a:ext cx="7772400" cy="2895600"/>
          </a:xfrm>
        </p:spPr>
        <p:txBody>
          <a:bodyPr>
            <a:normAutofit lnSpcReduction="10000"/>
          </a:bodyPr>
          <a:lstStyle/>
          <a:p>
            <a:r>
              <a:rPr lang="ar-SA" dirty="0"/>
              <a:t>نظام التشغيل هو أهم برنامج يتم تشغيله على جهاز الكمبيوتر. ويوفر نظام التشغيل بيئة يمكن من خلالها للبرامج والبرمجيات الاخرى العمل فيها وفي الوقت نفسه يوفر الوظائف التي تسمح للمستخدمين بالتفاعل مع الكمبيوتر. </a:t>
            </a:r>
            <a:endParaRPr lang="en-US" dirty="0"/>
          </a:p>
          <a:p>
            <a:r>
              <a:rPr lang="ar-SA" dirty="0"/>
              <a:t>ويمكن النظر الى المهام التي يؤديها نظام التشغيل على انها خدمات. وتتوفر بعض الخدمات لمستخدمي نظام الكمبيوتر في حين تتوفر بعض الخدمات الاخرى للكمبيوتر نفسه. </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2962"/>
          </a:xfrm>
        </p:spPr>
        <p:txBody>
          <a:bodyPr>
            <a:normAutofit/>
          </a:bodyPr>
          <a:lstStyle/>
          <a:p>
            <a:r>
              <a:rPr lang="ar-SA" sz="2800" dirty="0">
                <a:effectLst/>
              </a:rPr>
              <a:t>ما هي التطبيقات؟</a:t>
            </a:r>
            <a:endParaRPr lang="en-US" sz="2800" dirty="0">
              <a:effectLst/>
            </a:endParaRPr>
          </a:p>
        </p:txBody>
      </p:sp>
      <p:sp>
        <p:nvSpPr>
          <p:cNvPr id="3" name="Subtitle 2"/>
          <p:cNvSpPr>
            <a:spLocks noGrp="1"/>
          </p:cNvSpPr>
          <p:nvPr>
            <p:ph type="subTitle" idx="1"/>
          </p:nvPr>
        </p:nvSpPr>
        <p:spPr>
          <a:xfrm>
            <a:off x="304800" y="1143000"/>
            <a:ext cx="8153400" cy="4876800"/>
          </a:xfrm>
        </p:spPr>
        <p:txBody>
          <a:bodyPr>
            <a:normAutofit/>
          </a:bodyPr>
          <a:lstStyle/>
          <a:p>
            <a:r>
              <a:rPr lang="ar-SA" dirty="0"/>
              <a:t>التطبيق عبارة عن برنامج برمجيات مصمم لأداء مهمة معينة أو مجموعة من المهام ذات الصلة. فعلى سبيل المثال، هناك تطبيقات مصممة لإدارة او تفسير البيانات (جداول البيانات وقواعد البيانات) في حين أن بعض التطبيقات الاخرى مصممة لمساعدة المستخدم في انشاء وتعديل مستندات النصوص او الرسومات (مثل معالج النصوص او برامج المتجهات الرسومية). </a:t>
            </a:r>
            <a:endParaRPr lang="en-US" dirty="0"/>
          </a:p>
          <a:p>
            <a:r>
              <a:rPr lang="ar-SA" dirty="0"/>
              <a:t> </a:t>
            </a:r>
            <a:endParaRPr lang="en-US" dirty="0"/>
          </a:p>
          <a:p>
            <a:r>
              <a:rPr lang="ar-SA" dirty="0"/>
              <a:t>هناك العديد من التطبيقات المستخدمة حاليا بحيث يصعب ذكرها جميعا، غير انه من الممكن التمييز بين برمجيات التطبيقات وبرمجيات الأنظمة </a:t>
            </a:r>
            <a:r>
              <a:rPr lang="ar-SA" dirty="0" smtClean="0"/>
              <a:t>الأساسية</a:t>
            </a:r>
            <a:r>
              <a:rPr lang="ar-JO" dirty="0" smtClean="0"/>
              <a:t>.</a:t>
            </a:r>
            <a:endParaRPr lang="ar-SA"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609600"/>
          </a:xfrm>
        </p:spPr>
        <p:txBody>
          <a:bodyPr>
            <a:normAutofit/>
          </a:bodyPr>
          <a:lstStyle/>
          <a:p>
            <a:r>
              <a:rPr lang="ar-SA" sz="2800" dirty="0">
                <a:effectLst/>
              </a:rPr>
              <a:t>ماذا يعني مصطلح الاصدارات؟</a:t>
            </a:r>
            <a:endParaRPr lang="en-US" sz="2800" dirty="0">
              <a:effectLst/>
            </a:endParaRPr>
          </a:p>
        </p:txBody>
      </p:sp>
      <p:sp>
        <p:nvSpPr>
          <p:cNvPr id="3" name="Subtitle 2"/>
          <p:cNvSpPr>
            <a:spLocks noGrp="1"/>
          </p:cNvSpPr>
          <p:nvPr>
            <p:ph type="subTitle" idx="1"/>
          </p:nvPr>
        </p:nvSpPr>
        <p:spPr>
          <a:xfrm>
            <a:off x="838200" y="1371600"/>
            <a:ext cx="7543800" cy="3505200"/>
          </a:xfrm>
        </p:spPr>
        <p:txBody>
          <a:bodyPr>
            <a:normAutofit/>
          </a:bodyPr>
          <a:lstStyle/>
          <a:p>
            <a:r>
              <a:rPr lang="ar-SA" dirty="0"/>
              <a:t>يظهر التاريخ ان تقنية الكمبيوتر قد تطورت بشكل سريع مع مرور الوقت. وفي بعض الأحيان، بعد انشاء برنامج برمجيات معين، فإن التطورات الجديدة في أداء الكمبيوتر والمكونات المادية تصميم البرمجيات يمكن ان يجعل البرنامج قديما أو حتى مهملا. </a:t>
            </a:r>
            <a:endParaRPr lang="en-US" dirty="0"/>
          </a:p>
          <a:p>
            <a:r>
              <a:rPr lang="ar-SA" dirty="0"/>
              <a:t>علاوة على ذلك، تستطيع شركات تطوير البرمجيات إضافة وظائف اضافية الى تطبيقاتها للحفاظ على ميزتها التنافسية او لإصلاح الأخطاء في البرنامج أو لإستيعاب الطلبات والتغذية الراجعة من المستخدمين أو العملاء. </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762000"/>
          </a:xfrm>
        </p:spPr>
        <p:txBody>
          <a:bodyPr>
            <a:normAutofit/>
          </a:bodyPr>
          <a:lstStyle/>
          <a:p>
            <a:r>
              <a:rPr lang="ar-SA" sz="2800" dirty="0">
                <a:effectLst/>
              </a:rPr>
              <a:t>ما هي التحديثات؟</a:t>
            </a:r>
            <a:endParaRPr lang="en-US" sz="2800" dirty="0">
              <a:effectLst/>
            </a:endParaRPr>
          </a:p>
        </p:txBody>
      </p:sp>
      <p:sp>
        <p:nvSpPr>
          <p:cNvPr id="3" name="Subtitle 2"/>
          <p:cNvSpPr>
            <a:spLocks noGrp="1"/>
          </p:cNvSpPr>
          <p:nvPr>
            <p:ph type="subTitle" idx="1"/>
          </p:nvPr>
        </p:nvSpPr>
        <p:spPr>
          <a:xfrm>
            <a:off x="762000" y="990600"/>
            <a:ext cx="7620000" cy="5029200"/>
          </a:xfrm>
        </p:spPr>
        <p:txBody>
          <a:bodyPr>
            <a:normAutofit/>
          </a:bodyPr>
          <a:lstStyle/>
          <a:p>
            <a:r>
              <a:rPr lang="ar-SA" dirty="0"/>
              <a:t>من الصعب جدا (إن لم يكن مستحيلا) على مطوري البرامج انشاء تطبيقات او انظمة تشغيل كبيرة تخلو من الاخطاء او العيوب او مشاكل الامان او المسائل الاخرى. اضافة لذلك، وكما هو مذكور سابقا، فإن هذه هي الحال في الاصدارات الجديدة للبرمجيات التي تتطور نظرا للتغييرات في التقنية وضغوط المنافسة في السوق. </a:t>
            </a:r>
            <a:endParaRPr lang="en-US" dirty="0"/>
          </a:p>
          <a:p>
            <a:r>
              <a:rPr lang="ar-SA" dirty="0"/>
              <a:t> </a:t>
            </a:r>
            <a:endParaRPr lang="en-US" dirty="0"/>
          </a:p>
          <a:p>
            <a:r>
              <a:rPr lang="ar-SA" dirty="0"/>
              <a:t>في بعض الاحيان، يمكن تحويل إصدار قديم من برنامج البرمجيات إلى إصدار أحدث من خلال تثبيت تحديثات البرمجيات. وتسمح التحديثات للمستخدم بتحديث برمجيته الحالية الى أحدث إصدار (أو على الأقل أكثرها حداثة) دون الحاجة الى تثبيت اصدار جديد من البداية.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762000"/>
          </a:xfrm>
        </p:spPr>
        <p:txBody>
          <a:bodyPr>
            <a:normAutofit/>
          </a:bodyPr>
          <a:lstStyle/>
          <a:p>
            <a:r>
              <a:rPr lang="ar-JO" sz="2800" dirty="0">
                <a:effectLst/>
              </a:rPr>
              <a:t>ما هي واجهة المستخدم الرسومية</a:t>
            </a:r>
            <a:r>
              <a:rPr lang="en-US" sz="2800" dirty="0">
                <a:effectLst/>
              </a:rPr>
              <a:t>GUI</a:t>
            </a:r>
            <a:r>
              <a:rPr lang="ar-JO" sz="2800" dirty="0">
                <a:effectLst/>
              </a:rPr>
              <a:t>؟</a:t>
            </a:r>
            <a:endParaRPr lang="en-US" sz="2800" dirty="0">
              <a:effectLst/>
            </a:endParaRPr>
          </a:p>
        </p:txBody>
      </p:sp>
      <p:sp>
        <p:nvSpPr>
          <p:cNvPr id="3" name="Subtitle 2"/>
          <p:cNvSpPr>
            <a:spLocks noGrp="1"/>
          </p:cNvSpPr>
          <p:nvPr>
            <p:ph type="subTitle" idx="1"/>
          </p:nvPr>
        </p:nvSpPr>
        <p:spPr>
          <a:xfrm>
            <a:off x="533400" y="990600"/>
            <a:ext cx="7848600" cy="5029200"/>
          </a:xfrm>
        </p:spPr>
        <p:txBody>
          <a:bodyPr>
            <a:normAutofit/>
          </a:bodyPr>
          <a:lstStyle/>
          <a:p>
            <a:r>
              <a:rPr lang="ar-JO" dirty="0"/>
              <a:t>في </a:t>
            </a:r>
            <a:r>
              <a:rPr lang="ar-SA" dirty="0"/>
              <a:t>البداية</a:t>
            </a:r>
            <a:r>
              <a:rPr lang="ar-JO" dirty="0"/>
              <a:t>، كان التفاعل بين الكمبيوتر والإنسان يتم عبر سطر الأوامر. ويكتب المستخدم أمرا محددا على لوحة المفاتيح لتنفيذ مهمة على نظام الكمبيوتر. </a:t>
            </a:r>
            <a:endParaRPr lang="en-US" dirty="0"/>
          </a:p>
          <a:p>
            <a:r>
              <a:rPr lang="ar-JO" dirty="0"/>
              <a:t>وفي هذه الحالات، يتعين على المستخدم تذكر عدد من الأوامر والقواعد الأساسية لهذه الأوامر للتفاعل مع النظام حتى على المستوى الابتدائي. ولتكون مستخدم متقدم المستوى، فقد تحتاج إلى معرفة متعمقة بنظام ملفات الكمبيوتر وأوامر نظام التشغيل وحتى بعض المعرفة بالبرمجة. </a:t>
            </a:r>
            <a:endParaRPr lang="en-US" dirty="0"/>
          </a:p>
          <a:p>
            <a:r>
              <a:rPr lang="ar-JO" dirty="0"/>
              <a:t> </a:t>
            </a:r>
            <a:endParaRPr lang="en-US" dirty="0"/>
          </a:p>
          <a:p>
            <a:r>
              <a:rPr lang="ar-JO" dirty="0"/>
              <a:t>غير أن الأمور تغيرت في الوقت الحاضر. فمعظم مستخدمي الكمبيوتر حاليا يتفاعلون مع نظام التشغيل والتطبيقات عن طريق واجهة المستخدم الرسومية. </a:t>
            </a:r>
            <a:endParaRPr lang="en-US" dirty="0"/>
          </a:p>
        </p:txBody>
      </p:sp>
    </p:spTree>
    <p:extLst>
      <p:ext uri="{BB962C8B-B14F-4D97-AF65-F5344CB8AC3E}">
        <p14:creationId xmlns:p14="http://schemas.microsoft.com/office/powerpoint/2010/main" val="181526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012825"/>
          </a:xfrm>
        </p:spPr>
        <p:txBody>
          <a:bodyPr vert="horz" anchor="b">
            <a:normAutofit/>
            <a:scene3d>
              <a:camera prst="orthographicFront"/>
              <a:lightRig rig="soft" dir="t"/>
            </a:scene3d>
            <a:sp3d prstMaterial="softEdge">
              <a:bevelT w="25400" h="25400"/>
            </a:sp3d>
          </a:bodyPr>
          <a:lstStyle/>
          <a:p>
            <a:r>
              <a:rPr lang="ar-SA" sz="2800" dirty="0">
                <a:effectLst/>
              </a:rPr>
              <a:t>ما هي المكونات المادية؟</a:t>
            </a:r>
            <a:endParaRPr lang="en-US" sz="2800" dirty="0">
              <a:effectLst/>
            </a:endParaRPr>
          </a:p>
        </p:txBody>
      </p:sp>
      <p:sp>
        <p:nvSpPr>
          <p:cNvPr id="3" name="Subtitle 2"/>
          <p:cNvSpPr>
            <a:spLocks noGrp="1"/>
          </p:cNvSpPr>
          <p:nvPr>
            <p:ph type="subTitle" idx="1"/>
          </p:nvPr>
        </p:nvSpPr>
        <p:spPr>
          <a:xfrm>
            <a:off x="1371600" y="1371600"/>
            <a:ext cx="6934200" cy="4648200"/>
          </a:xfrm>
        </p:spPr>
        <p:txBody>
          <a:bodyPr>
            <a:normAutofit/>
          </a:bodyPr>
          <a:lstStyle/>
          <a:p>
            <a:r>
              <a:rPr lang="ar-SA" dirty="0"/>
              <a:t>كما تعلم، من الممكن وصف جهاز الكمبيوتر على أنه آلة قابلة للبرمجة يمكنها تخزين وتنفيذ سلسلة من التعليمات. وتتألف المكونات المادية للكمبيوتر من المكونات الفعلية الملموسة التي تستخدم لتخزين وتشغيل تعليمات البرامج. ويمكن ان يطلق على كافة الاسلاك والدارات والرقائق الدقيقة التي يتكون منها جهاز الكمبيوتر تسمية المكونات المادية. </a:t>
            </a:r>
            <a:endParaRPr lang="en-US" dirty="0"/>
          </a:p>
          <a:p>
            <a:r>
              <a:rPr lang="ar-SA" dirty="0"/>
              <a:t>وتعتبر اجهزة التخزين الملموسة (الآلات المستخدمة لتخزين واسترجاع البيانات) واجهزة المدخلات والمخرجات (مثل لوحة المفاتيح والشاشات والطابعات) ايضا من المكونات المادية لجهاز الكمبيوتر.</a:t>
            </a:r>
            <a:endParaRPr lang="ar-SA"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686762"/>
          </a:xfrm>
        </p:spPr>
        <p:txBody>
          <a:bodyPr>
            <a:normAutofit/>
          </a:bodyPr>
          <a:lstStyle/>
          <a:p>
            <a:pPr algn="ctr"/>
            <a:r>
              <a:rPr lang="ar-JO" sz="3200" dirty="0" smtClean="0"/>
              <a:t>الدرس 3-2: </a:t>
            </a:r>
            <a:r>
              <a:rPr lang="ar-SA" sz="3200" dirty="0">
                <a:effectLst/>
              </a:rPr>
              <a:t>أنظمة التشغيل والتطبيقات </a:t>
            </a:r>
            <a:endParaRPr lang="ar-SA" sz="3200" dirty="0"/>
          </a:p>
        </p:txBody>
      </p:sp>
      <p:sp>
        <p:nvSpPr>
          <p:cNvPr id="3" name="Subtitle 2"/>
          <p:cNvSpPr>
            <a:spLocks noGrp="1"/>
          </p:cNvSpPr>
          <p:nvPr>
            <p:ph type="subTitle" idx="1"/>
          </p:nvPr>
        </p:nvSpPr>
        <p:spPr>
          <a:xfrm>
            <a:off x="685800" y="1066800"/>
            <a:ext cx="7772400" cy="4953000"/>
          </a:xfrm>
        </p:spPr>
        <p:txBody>
          <a:bodyPr>
            <a:normAutofit/>
          </a:bodyPr>
          <a:lstStyle/>
          <a:p>
            <a:r>
              <a:rPr lang="ar-JO" dirty="0"/>
              <a:t>الآن وبعد أن حصلت على نبذة عن أساسيات البرمجيات، حان الوقت لإلقاء نظرة عن كثب على أنواع البرمجيات التي ستجدها في الكمبيوتر الاعتيادي.</a:t>
            </a:r>
            <a:endParaRPr lang="en-US" dirty="0"/>
          </a:p>
          <a:p>
            <a:r>
              <a:rPr lang="ar-JO" dirty="0"/>
              <a:t>سنتعلم في هذا الدرس وظيفة نظام التشغيل ووظيفة تطبيقات البرمجيات. وسنتعرف أيضا على بعض أكثر أنظمة التشغيل والتطبيقات شيوعا في الاستخدام في أجهزة الكمبيوتر الشخصية في الوقت الحالي.</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400"/>
          </a:xfrm>
        </p:spPr>
        <p:txBody>
          <a:bodyPr>
            <a:normAutofit/>
          </a:bodyPr>
          <a:lstStyle/>
          <a:p>
            <a:r>
              <a:rPr lang="ar-JO" sz="2800" dirty="0">
                <a:effectLst/>
              </a:rPr>
              <a:t>ما الذي يقوم به نظام التشغيل؟</a:t>
            </a:r>
            <a:endParaRPr lang="en-US" sz="2800" dirty="0">
              <a:effectLst/>
            </a:endParaRPr>
          </a:p>
        </p:txBody>
      </p:sp>
      <p:sp>
        <p:nvSpPr>
          <p:cNvPr id="3" name="Subtitle 2"/>
          <p:cNvSpPr>
            <a:spLocks noGrp="1"/>
          </p:cNvSpPr>
          <p:nvPr>
            <p:ph type="subTitle" idx="1"/>
          </p:nvPr>
        </p:nvSpPr>
        <p:spPr>
          <a:xfrm>
            <a:off x="685800" y="990600"/>
            <a:ext cx="7772400" cy="2590800"/>
          </a:xfrm>
        </p:spPr>
        <p:txBody>
          <a:bodyPr>
            <a:normAutofit lnSpcReduction="10000"/>
          </a:bodyPr>
          <a:lstStyle/>
          <a:p>
            <a:r>
              <a:rPr lang="ar-JO" dirty="0"/>
              <a:t>يوفر نظام التشغيل بيئة لبرامج التطبيقات للعمل ويوفر وسيلة وصول إلى أجهزة المكونات المادية الأساسية ونظام الملفات لكل من تطبيقات البرامج والمستخدمين.</a:t>
            </a:r>
            <a:endParaRPr lang="en-US" dirty="0"/>
          </a:p>
          <a:p>
            <a:r>
              <a:rPr lang="ar-JO" dirty="0"/>
              <a:t>ويمكن النظر إلى الوظائف العديدة لنظام التشغيل على أنها خدمات يتم توفيرها للمستخدم ولنظام الكمبيوتر نفسه. ويلخص الجدول التالي بعض أهم الخدمات التي يوفرها نظام التشغيل.</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3400"/>
          </a:xfrm>
        </p:spPr>
        <p:txBody>
          <a:bodyPr>
            <a:normAutofit/>
          </a:bodyPr>
          <a:lstStyle/>
          <a:p>
            <a:r>
              <a:rPr lang="ar-JO" sz="2800" dirty="0">
                <a:effectLst/>
              </a:rPr>
              <a:t>ما الذي تقوم به تطبيقات البرمجيات؟</a:t>
            </a:r>
            <a:endParaRPr lang="en-US" sz="2800" dirty="0">
              <a:effectLst/>
            </a:endParaRPr>
          </a:p>
        </p:txBody>
      </p:sp>
      <p:sp>
        <p:nvSpPr>
          <p:cNvPr id="3" name="Subtitle 2"/>
          <p:cNvSpPr>
            <a:spLocks noGrp="1"/>
          </p:cNvSpPr>
          <p:nvPr>
            <p:ph type="subTitle" idx="1"/>
          </p:nvPr>
        </p:nvSpPr>
        <p:spPr>
          <a:xfrm>
            <a:off x="685800" y="762000"/>
            <a:ext cx="7772400" cy="2895600"/>
          </a:xfrm>
        </p:spPr>
        <p:txBody>
          <a:bodyPr>
            <a:normAutofit lnSpcReduction="10000"/>
          </a:bodyPr>
          <a:lstStyle/>
          <a:p>
            <a:r>
              <a:rPr lang="ar-JO" dirty="0"/>
              <a:t>في حين أن وظيفة نظام التشغيل هي العمل كمدير عام لنظام جهاز الكمبيوتر، فإن وظيفة تطبيقات البرمجيات هي استخدام موارد النظام لتنفيذ مهام اكثر تحديدا خاصة بالمستخدم. </a:t>
            </a:r>
            <a:endParaRPr lang="en-US" dirty="0"/>
          </a:p>
          <a:p>
            <a:r>
              <a:rPr lang="ar-JO" dirty="0"/>
              <a:t>يقوم نظام التشغيل عادة بأداء مجموعة كبيرة من المهام دون الحاجة الى توجيهه من قبل المستخدم. </a:t>
            </a:r>
            <a:r>
              <a:rPr lang="ar-SA" dirty="0"/>
              <a:t>من ناحية اخرى، تحتاج تطبيقات البرمجيات غالبا الى تفاعل كبير مع المستخدم لإنجاز الهدف الذي تم تصميم التطبيق لأجله.</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p:spPr>
        <p:txBody>
          <a:bodyPr>
            <a:normAutofit/>
          </a:bodyPr>
          <a:lstStyle/>
          <a:p>
            <a:pPr algn="ctr"/>
            <a:r>
              <a:rPr lang="ar-JO" sz="3200" dirty="0" smtClean="0"/>
              <a:t>الدرس 3-3: </a:t>
            </a:r>
            <a:r>
              <a:rPr lang="ar-JO" sz="3200" dirty="0">
                <a:effectLst/>
              </a:rPr>
              <a:t>كيفية بناء البرمجيات؟</a:t>
            </a:r>
            <a:endParaRPr lang="ar-SA" sz="3200" dirty="0"/>
          </a:p>
        </p:txBody>
      </p:sp>
      <p:sp>
        <p:nvSpPr>
          <p:cNvPr id="3" name="Subtitle 2"/>
          <p:cNvSpPr>
            <a:spLocks noGrp="1"/>
          </p:cNvSpPr>
          <p:nvPr>
            <p:ph type="subTitle" idx="1"/>
          </p:nvPr>
        </p:nvSpPr>
        <p:spPr>
          <a:xfrm>
            <a:off x="685800" y="1066800"/>
            <a:ext cx="7772400" cy="3048000"/>
          </a:xfrm>
        </p:spPr>
        <p:txBody>
          <a:bodyPr>
            <a:normAutofit/>
          </a:bodyPr>
          <a:lstStyle/>
          <a:p>
            <a:r>
              <a:rPr lang="ar-SA" b="1" dirty="0"/>
              <a:t>التحليل</a:t>
            </a:r>
            <a:endParaRPr lang="en-US" b="1" dirty="0"/>
          </a:p>
          <a:p>
            <a:r>
              <a:rPr lang="ar-SA" dirty="0"/>
              <a:t>في مرحلة التحليل، يحاول مطورو البرمجيات بشدة شمول كافة متطلبات البرمجيات التي سيقومون ببنائها. وبشكل اساسي، فإن المتطلب عبارة عن مهمة  يجب ان تنفذها البرمجيات  أو مواصفات معينة لسمة ما يجب ان توفرها البرمجيات من اجل انجاز غايتها العامة.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400"/>
          </a:xfrm>
        </p:spPr>
        <p:txBody>
          <a:bodyPr>
            <a:normAutofit/>
          </a:bodyPr>
          <a:lstStyle/>
          <a:p>
            <a:r>
              <a:rPr lang="ar-SA" sz="2800" dirty="0">
                <a:effectLst/>
              </a:rPr>
              <a:t>مرحلة التصميم </a:t>
            </a:r>
            <a:endParaRPr lang="en-US" sz="2800" dirty="0">
              <a:effectLst/>
            </a:endParaRPr>
          </a:p>
        </p:txBody>
      </p:sp>
      <p:sp>
        <p:nvSpPr>
          <p:cNvPr id="3" name="Subtitle 2"/>
          <p:cNvSpPr>
            <a:spLocks noGrp="1"/>
          </p:cNvSpPr>
          <p:nvPr>
            <p:ph type="subTitle" idx="1"/>
          </p:nvPr>
        </p:nvSpPr>
        <p:spPr>
          <a:xfrm>
            <a:off x="685800" y="1066801"/>
            <a:ext cx="7772400" cy="2971799"/>
          </a:xfrm>
        </p:spPr>
        <p:txBody>
          <a:bodyPr>
            <a:normAutofit lnSpcReduction="10000"/>
          </a:bodyPr>
          <a:lstStyle/>
          <a:p>
            <a:r>
              <a:rPr lang="ar-SA" dirty="0"/>
              <a:t>بعد انتهاء مرحلة التحليل وتحديد متطلبات البرمجيات، يمكن ان يبدأ نموذج عالي المستوى من البرمجيات بأخذ شكله في مرحلة التصميم.</a:t>
            </a:r>
            <a:endParaRPr lang="en-US" dirty="0"/>
          </a:p>
          <a:p>
            <a:r>
              <a:rPr lang="ar-SA" dirty="0"/>
              <a:t> </a:t>
            </a:r>
            <a:endParaRPr lang="en-US" dirty="0"/>
          </a:p>
          <a:p>
            <a:r>
              <a:rPr lang="ar-SA" dirty="0"/>
              <a:t>في مرحلة التصميم، يمكن للمطورين مناقشة ما هي افضل الاستراتيجيات للتعامل مع متطلبات البرمجيات والبدء في التخطيط للمكونات والوحدات المختلفة ومواد الدعم المطلوبة للبرمجيات من اجل اداء عملها المطلوب منها. </a:t>
            </a:r>
            <a:endParaRPr lang="ar-SA"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686762"/>
          </a:xfrm>
        </p:spPr>
        <p:txBody>
          <a:bodyPr>
            <a:normAutofit/>
          </a:bodyPr>
          <a:lstStyle/>
          <a:p>
            <a:r>
              <a:rPr lang="ar-SA" sz="2800" dirty="0">
                <a:effectLst/>
              </a:rPr>
              <a:t>البرمجة</a:t>
            </a:r>
            <a:endParaRPr lang="en-US" sz="2800" dirty="0">
              <a:effectLst/>
            </a:endParaRPr>
          </a:p>
        </p:txBody>
      </p:sp>
      <p:sp>
        <p:nvSpPr>
          <p:cNvPr id="6" name="Subtitle 2"/>
          <p:cNvSpPr txBox="1">
            <a:spLocks/>
          </p:cNvSpPr>
          <p:nvPr/>
        </p:nvSpPr>
        <p:spPr>
          <a:xfrm>
            <a:off x="990600" y="1143000"/>
            <a:ext cx="7772400" cy="2971800"/>
          </a:xfrm>
          <a:prstGeom prst="rect">
            <a:avLst/>
          </a:prstGeom>
        </p:spPr>
        <p:txBody>
          <a:bodyPr vert="horz" lIns="45720" rIns="45720">
            <a:normAutofit fontScale="92500"/>
          </a:bodyPr>
          <a:lstStyle/>
          <a:p>
            <a:r>
              <a:rPr lang="ar-SA" sz="2800" dirty="0"/>
              <a:t>في مرحلة البرمجة، يبدأ المبرمجون بكتابة الرمز لتلبية مواصفات البرمجيات التي تم تطويرها في مرحلة التصميم. </a:t>
            </a:r>
            <a:endParaRPr lang="en-US" sz="2800" dirty="0"/>
          </a:p>
          <a:p>
            <a:r>
              <a:rPr lang="ar-SA" sz="2800" dirty="0"/>
              <a:t> </a:t>
            </a:r>
            <a:endParaRPr lang="en-US" sz="2800" dirty="0"/>
          </a:p>
          <a:p>
            <a:r>
              <a:rPr lang="ar-SA" sz="2800" dirty="0"/>
              <a:t>وفي الغالب، اذا كان التطبيق كبير ويحتاج الى عدد كبير من المكونات، فسيتم تعيين مبرمجين مختلفين  أو فرقا من المبرمجين للمكونات المختلفة للتطبيق. فعلى سبيل المثال، يمكن تعيين فريق معين لتطوير واجهة المستخدم، في حين يتم تعيين فرق اخرى للمكونات الوظيفية الجوهرية.</a:t>
            </a:r>
            <a:endParaRPr lang="en-US" sz="2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6762"/>
          </a:xfrm>
        </p:spPr>
        <p:txBody>
          <a:bodyPr>
            <a:normAutofit/>
          </a:bodyPr>
          <a:lstStyle/>
          <a:p>
            <a:r>
              <a:rPr lang="ar-SA" sz="2800" dirty="0">
                <a:effectLst/>
              </a:rPr>
              <a:t>الاختبار </a:t>
            </a:r>
            <a:endParaRPr lang="en-US" sz="2800" dirty="0">
              <a:effectLst/>
            </a:endParaRPr>
          </a:p>
        </p:txBody>
      </p:sp>
      <p:sp>
        <p:nvSpPr>
          <p:cNvPr id="3" name="Subtitle 2"/>
          <p:cNvSpPr>
            <a:spLocks noGrp="1"/>
          </p:cNvSpPr>
          <p:nvPr>
            <p:ph type="subTitle" idx="1"/>
          </p:nvPr>
        </p:nvSpPr>
        <p:spPr>
          <a:xfrm>
            <a:off x="685800" y="1143000"/>
            <a:ext cx="7772400" cy="2590800"/>
          </a:xfrm>
        </p:spPr>
        <p:txBody>
          <a:bodyPr>
            <a:normAutofit/>
          </a:bodyPr>
          <a:lstStyle/>
          <a:p>
            <a:r>
              <a:rPr lang="ar-SA" dirty="0"/>
              <a:t>بناء على ما تعلمناه، يتم عادة تصميم تطبيقات البرمجيات وبرمجتها كمكونات أو وحدات وظيفية متعددة تجتمع في النهاية لتشكل برنامج كاملا. ولا يساعد تقسيم مشروع برمجيات كبير الى مكونات في جعل مهام البرمجة اكثر سهولة وحسب، بل ويتيح الفرصة لعمل اختبارات شاملة ومتعمقة.</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2000"/>
          </a:xfrm>
        </p:spPr>
        <p:txBody>
          <a:bodyPr>
            <a:normAutofit/>
          </a:bodyPr>
          <a:lstStyle/>
          <a:p>
            <a:pPr algn="ctr"/>
            <a:r>
              <a:rPr lang="ar-JO" sz="3200" dirty="0" smtClean="0"/>
              <a:t>الدرس 3-4: </a:t>
            </a:r>
            <a:r>
              <a:rPr lang="ar-SA" sz="3200" dirty="0">
                <a:effectLst/>
              </a:rPr>
              <a:t>انواع البرمجيات </a:t>
            </a:r>
            <a:endParaRPr lang="ar-SA" sz="3200" dirty="0"/>
          </a:p>
        </p:txBody>
      </p:sp>
      <p:sp>
        <p:nvSpPr>
          <p:cNvPr id="3" name="Subtitle 2"/>
          <p:cNvSpPr>
            <a:spLocks noGrp="1"/>
          </p:cNvSpPr>
          <p:nvPr>
            <p:ph type="subTitle" idx="1"/>
          </p:nvPr>
        </p:nvSpPr>
        <p:spPr>
          <a:xfrm>
            <a:off x="228600" y="1143000"/>
            <a:ext cx="8153400" cy="4876800"/>
          </a:xfrm>
        </p:spPr>
        <p:txBody>
          <a:bodyPr>
            <a:normAutofit/>
          </a:bodyPr>
          <a:lstStyle/>
          <a:p>
            <a:r>
              <a:rPr lang="ar-SA" dirty="0"/>
              <a:t>هناك العديد من الانواع المختلفة من برامج البرمجيات المتوفرة لمستخدمي أجهزة الكمبيوتر الشخصية. ويمكن تنزيل بعضها عن طريق الانترنت فيما يمكن شراء البعض الاخر على قرص مضغوط  أو قرص </a:t>
            </a:r>
            <a:r>
              <a:rPr lang="en-US" dirty="0"/>
              <a:t>DVD</a:t>
            </a:r>
            <a:r>
              <a:rPr lang="ar-SA" dirty="0"/>
              <a:t>. وبعض البرمجيات/ مثل انظمة التشغيل، تكون مثبتة مسبقا على جهاز الكمبيوتر الذي تشتريه. </a:t>
            </a:r>
            <a:endParaRPr lang="en-US" dirty="0"/>
          </a:p>
          <a:p>
            <a:r>
              <a:rPr lang="ar-SA" dirty="0"/>
              <a:t> </a:t>
            </a:r>
            <a:endParaRPr lang="en-US" dirty="0"/>
          </a:p>
          <a:p>
            <a:r>
              <a:rPr lang="ar-SA" dirty="0"/>
              <a:t>في هذا الدرس، سنلقي نظرة على بعض الفئات المختلفة التي تندرج تحتها البرمجيات مثل البرامج شبه المجانية والبرامج المجانية. وسندرس الجوانب الاخرى لشراء البرمجيات مثل اتفاقيات ترخيص المستخدم النهائي وكيفية التحقق من الاصدار ورقم تعريف المنتج الخاص بتطبيقات البرمجيات.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772400" cy="609599"/>
          </a:xfrm>
        </p:spPr>
        <p:txBody>
          <a:bodyPr>
            <a:normAutofit/>
          </a:bodyPr>
          <a:lstStyle/>
          <a:p>
            <a:r>
              <a:rPr lang="ar-SA" sz="2800" dirty="0">
                <a:effectLst/>
              </a:rPr>
              <a:t>ما هي البرامج شبه المجانية؟</a:t>
            </a:r>
            <a:endParaRPr lang="en-US" sz="2800" dirty="0">
              <a:effectLst/>
            </a:endParaRPr>
          </a:p>
        </p:txBody>
      </p:sp>
      <p:sp>
        <p:nvSpPr>
          <p:cNvPr id="3" name="Subtitle 2"/>
          <p:cNvSpPr>
            <a:spLocks noGrp="1"/>
          </p:cNvSpPr>
          <p:nvPr>
            <p:ph type="subTitle" idx="1"/>
          </p:nvPr>
        </p:nvSpPr>
        <p:spPr>
          <a:xfrm>
            <a:off x="990600" y="990600"/>
            <a:ext cx="7239000" cy="2667000"/>
          </a:xfrm>
        </p:spPr>
        <p:txBody>
          <a:bodyPr>
            <a:normAutofit/>
          </a:bodyPr>
          <a:lstStyle/>
          <a:p>
            <a:r>
              <a:rPr lang="ar-SA" dirty="0"/>
              <a:t>البرامج شبه المجانية عبارة عن برمجيات متوفرة للمستخدمين مجانا وعادة من خلال تنزيلها وتثبيتها عن طريق الانترنت. وفي البرامج شبه المجانية، يتعين على المستخدم بعد مرور فترة من الوقت دفع رسوم مقابل البرمجيات في حال اعجبهم التطبيق ويرغبون بالاستمرار في استخدامه. </a:t>
            </a:r>
            <a:endParaRPr lang="ar-SA"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1999"/>
          </a:xfrm>
        </p:spPr>
        <p:txBody>
          <a:bodyPr>
            <a:normAutofit/>
          </a:bodyPr>
          <a:lstStyle/>
          <a:p>
            <a:r>
              <a:rPr lang="ar-SA" sz="2800" dirty="0">
                <a:effectLst/>
              </a:rPr>
              <a:t>ما هي البرامج المجانية؟</a:t>
            </a:r>
            <a:endParaRPr lang="en-US" sz="2800" dirty="0">
              <a:effectLst/>
            </a:endParaRPr>
          </a:p>
        </p:txBody>
      </p:sp>
      <p:sp>
        <p:nvSpPr>
          <p:cNvPr id="3" name="Subtitle 2"/>
          <p:cNvSpPr>
            <a:spLocks noGrp="1"/>
          </p:cNvSpPr>
          <p:nvPr>
            <p:ph type="subTitle" idx="1"/>
          </p:nvPr>
        </p:nvSpPr>
        <p:spPr>
          <a:xfrm>
            <a:off x="685800" y="1066800"/>
            <a:ext cx="7772400" cy="3352800"/>
          </a:xfrm>
        </p:spPr>
        <p:txBody>
          <a:bodyPr>
            <a:normAutofit/>
          </a:bodyPr>
          <a:lstStyle/>
          <a:p>
            <a:r>
              <a:rPr lang="ar-SA" dirty="0"/>
              <a:t>البرامج المجانية عبارة عن برمجيات لجهاز الكمبيوتر متوفرة بشكل مجاني ولوقت غير محدود وبدون تكلفة. وغالبا ما يتم تطوير البرامج المجانية من قبل مبرمجين يهتمون بالمجتمع ممن يرغبون برؤية برمجياتهم موزعة بشكل كبير بين المستخدمين الاخرين.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860425"/>
          </a:xfrm>
        </p:spPr>
        <p:txBody>
          <a:bodyPr>
            <a:normAutofit/>
          </a:bodyPr>
          <a:lstStyle/>
          <a:p>
            <a:r>
              <a:rPr lang="ar-SA" sz="2800" dirty="0">
                <a:effectLst/>
              </a:rPr>
              <a:t>ما هي البرمجيات؟</a:t>
            </a:r>
            <a:endParaRPr lang="en-US" sz="2800" dirty="0">
              <a:effectLst/>
            </a:endParaRPr>
          </a:p>
        </p:txBody>
      </p:sp>
      <p:sp>
        <p:nvSpPr>
          <p:cNvPr id="3" name="Subtitle 2"/>
          <p:cNvSpPr>
            <a:spLocks noGrp="1"/>
          </p:cNvSpPr>
          <p:nvPr>
            <p:ph type="subTitle" idx="1"/>
          </p:nvPr>
        </p:nvSpPr>
        <p:spPr>
          <a:xfrm>
            <a:off x="609600" y="1371600"/>
            <a:ext cx="8001000" cy="3352800"/>
          </a:xfrm>
        </p:spPr>
        <p:txBody>
          <a:bodyPr vert="horz" lIns="45720" rIns="45720">
            <a:normAutofit fontScale="92500" lnSpcReduction="10000"/>
          </a:bodyPr>
          <a:lstStyle/>
          <a:p>
            <a:r>
              <a:rPr lang="ar-SA" dirty="0"/>
              <a:t>برنامج الكمبيوتر عبارة عن مجموعة منظمة من التعليمات المصممة بحيث يمكن تخزينها وتنفيذها على جهاز الكمبيوتر. ويشار الى برامج الكمبيوتر مجتمعة ببرمجيات الكمبيوتر. </a:t>
            </a:r>
            <a:endParaRPr lang="en-US" dirty="0"/>
          </a:p>
          <a:p>
            <a:r>
              <a:rPr lang="ar-SA" dirty="0"/>
              <a:t>ويمكن لجهاز كمبيوتر حديث تشغيل العديد من البرامج المختلفة بحيث يكون لكل برنامج هدف محدد له. وعندما يتم تنفيذ كل تعليمة في برنامج معين يرسل مكون التحكم المادي في الكمبيوتر رسائل الى الاجزاء الاخرى من جهاز الكمبيوتر لتوجيهها للعمل حسب ما هو وارد في التعليمات. وعلى عكس المكونات المادية، والتي تعتبر عناصر ملموسة (صلبة)، يتم تخزين برامج (برمجيات) الكمبيوتر وتعمل كإشارات الكترونية داخل جهاز الكمبيوتر. </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p:spPr>
        <p:txBody>
          <a:bodyPr>
            <a:normAutofit/>
          </a:bodyPr>
          <a:lstStyle/>
          <a:p>
            <a:r>
              <a:rPr lang="ar-SA" sz="2800" dirty="0">
                <a:effectLst/>
              </a:rPr>
              <a:t>ما هي اتفاقيات ترخيص المستخدم النهائي</a:t>
            </a:r>
            <a:r>
              <a:rPr lang="en-US" sz="2800" dirty="0">
                <a:effectLst/>
              </a:rPr>
              <a:t>EULA</a:t>
            </a:r>
            <a:r>
              <a:rPr lang="ar-SA" sz="2800" dirty="0">
                <a:effectLst/>
              </a:rPr>
              <a:t>؟</a:t>
            </a:r>
            <a:endParaRPr lang="ar-SA" sz="2800" dirty="0"/>
          </a:p>
        </p:txBody>
      </p:sp>
      <p:sp>
        <p:nvSpPr>
          <p:cNvPr id="3" name="Subtitle 2"/>
          <p:cNvSpPr>
            <a:spLocks noGrp="1"/>
          </p:cNvSpPr>
          <p:nvPr>
            <p:ph type="subTitle" idx="1"/>
          </p:nvPr>
        </p:nvSpPr>
        <p:spPr>
          <a:xfrm>
            <a:off x="685800" y="1066800"/>
            <a:ext cx="7772400" cy="4953000"/>
          </a:xfrm>
        </p:spPr>
        <p:txBody>
          <a:bodyPr>
            <a:normAutofit/>
          </a:bodyPr>
          <a:lstStyle/>
          <a:p>
            <a:r>
              <a:rPr lang="ar-SA" dirty="0"/>
              <a:t>تشمل معظم برمجيات التجارية المملوكة نوعا من اتفاقية مستخدم تحدد شروط استخدام البرمجيات. </a:t>
            </a:r>
            <a:endParaRPr lang="en-US" dirty="0"/>
          </a:p>
          <a:p>
            <a:r>
              <a:rPr lang="ar-SA" dirty="0"/>
              <a:t>وتكون غالبية اتفاقيات ترخيص المستخدم النهائي متضمنة في عملية التثبيت وتظهر عند بدء تثبيت البرمجيات بصورة مستند الكتروني. وعادة ما يذكر المستند حقوق النسخ والتوزيع والاستخدام التي يرغب مصنعو البرمجيات بأن يلتزم بها المستخدمون. </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801"/>
          </a:xfrm>
        </p:spPr>
        <p:txBody>
          <a:bodyPr>
            <a:normAutofit/>
          </a:bodyPr>
          <a:lstStyle/>
          <a:p>
            <a:r>
              <a:rPr lang="ar-SA" sz="2800" dirty="0">
                <a:effectLst/>
              </a:rPr>
              <a:t>كيف اتحقق من اصدار البرمجيات؟</a:t>
            </a:r>
            <a:endParaRPr lang="en-US" sz="2800" dirty="0">
              <a:effectLst/>
            </a:endParaRPr>
          </a:p>
        </p:txBody>
      </p:sp>
      <p:sp>
        <p:nvSpPr>
          <p:cNvPr id="3" name="Subtitle 2"/>
          <p:cNvSpPr>
            <a:spLocks noGrp="1"/>
          </p:cNvSpPr>
          <p:nvPr>
            <p:ph type="subTitle" idx="1"/>
          </p:nvPr>
        </p:nvSpPr>
        <p:spPr>
          <a:xfrm>
            <a:off x="990600" y="990600"/>
            <a:ext cx="7467600" cy="4038600"/>
          </a:xfrm>
        </p:spPr>
        <p:txBody>
          <a:bodyPr>
            <a:normAutofit/>
          </a:bodyPr>
          <a:lstStyle/>
          <a:p>
            <a:r>
              <a:rPr lang="ar-SA" dirty="0"/>
              <a:t>قد يكون هناك اوقات ترغب فيها بالتحقق من رقم اصدار تطبيق البرمجيات الذي تستخدمه. وبالعادة، يمكن التحقق من اصدار البرمجيات من داخل التطبيق نفسه. </a:t>
            </a:r>
            <a:endParaRPr lang="en-US" dirty="0"/>
          </a:p>
          <a:p>
            <a:r>
              <a:rPr lang="ar-SA" dirty="0"/>
              <a:t> </a:t>
            </a:r>
            <a:endParaRPr lang="en-US" dirty="0"/>
          </a:p>
          <a:p>
            <a:r>
              <a:rPr lang="ar-SA" dirty="0"/>
              <a:t>وعند بدء التطبيق، ينبغي البحث في واجهة المستخدم عن خيار يوفر معلومات حول التطبيق. ويوجد هذا الخيار عادة في قائمة التعليمات في البرنامج حيث أنه يبدأ بكلمة وورد " حول" ويتبعها اسم التطبيق.</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09599"/>
          </a:xfrm>
        </p:spPr>
        <p:txBody>
          <a:bodyPr>
            <a:normAutofit/>
          </a:bodyPr>
          <a:lstStyle/>
          <a:p>
            <a:r>
              <a:rPr lang="ar-SA" sz="2800" dirty="0">
                <a:effectLst/>
              </a:rPr>
              <a:t>كيفية التحقق من رقم تعريف المنتج؟</a:t>
            </a:r>
            <a:endParaRPr lang="en-US" sz="2800" dirty="0">
              <a:effectLst/>
            </a:endParaRPr>
          </a:p>
        </p:txBody>
      </p:sp>
      <p:sp>
        <p:nvSpPr>
          <p:cNvPr id="3" name="Subtitle 2"/>
          <p:cNvSpPr>
            <a:spLocks noGrp="1"/>
          </p:cNvSpPr>
          <p:nvPr>
            <p:ph type="subTitle" idx="1"/>
          </p:nvPr>
        </p:nvSpPr>
        <p:spPr>
          <a:xfrm>
            <a:off x="762000" y="990600"/>
            <a:ext cx="7772400" cy="3962400"/>
          </a:xfrm>
        </p:spPr>
        <p:txBody>
          <a:bodyPr>
            <a:normAutofit/>
          </a:bodyPr>
          <a:lstStyle/>
          <a:p>
            <a:r>
              <a:rPr lang="ar-SA" dirty="0"/>
              <a:t>تملك العديد من تطبيقات البرمجيات رقم تعريف المنتج. ويمكن استخدام هذا الرقم لتعريف البرمجيات، وفي بعض الحالات تحديد ما اذا كانت النسخة سارية المفعول ومرخصة. في بعض الحالات، يمكن ان يكون رقم تعريف المنتج الساري المفعول مطلوبا للحصول على تحديثات البرمجيات.</a:t>
            </a:r>
            <a:endParaRPr lang="en-US" dirty="0"/>
          </a:p>
          <a:p>
            <a:r>
              <a:rPr lang="ar-SA" dirty="0"/>
              <a:t> </a:t>
            </a:r>
            <a:endParaRPr lang="en-US" dirty="0"/>
          </a:p>
          <a:p>
            <a:r>
              <a:rPr lang="ar-SA" dirty="0"/>
              <a:t>ويوجد تعريف المنتج عادة بصورة مشابهة الى حد كبير برقم الاصدار. وللبدء، انظر الى قائمة التعليمات واختر خيار "حول" اذا كان موجودا.</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09599"/>
          </a:xfrm>
        </p:spPr>
        <p:txBody>
          <a:bodyPr>
            <a:normAutofit/>
          </a:bodyPr>
          <a:lstStyle/>
          <a:p>
            <a:pPr algn="ctr"/>
            <a:r>
              <a:rPr lang="ar-JO" sz="3200" dirty="0" smtClean="0"/>
              <a:t>الدرس 3-5: </a:t>
            </a:r>
            <a:r>
              <a:rPr lang="ar-SA" sz="3200" dirty="0">
                <a:effectLst/>
              </a:rPr>
              <a:t>المسائل القانونية</a:t>
            </a:r>
            <a:endParaRPr lang="ar-SA" sz="3200" dirty="0"/>
          </a:p>
        </p:txBody>
      </p:sp>
      <p:sp>
        <p:nvSpPr>
          <p:cNvPr id="3" name="Subtitle 2"/>
          <p:cNvSpPr>
            <a:spLocks noGrp="1"/>
          </p:cNvSpPr>
          <p:nvPr>
            <p:ph type="subTitle" idx="1"/>
          </p:nvPr>
        </p:nvSpPr>
        <p:spPr>
          <a:xfrm>
            <a:off x="685800" y="990600"/>
            <a:ext cx="7772400" cy="4495800"/>
          </a:xfrm>
        </p:spPr>
        <p:txBody>
          <a:bodyPr>
            <a:normAutofit/>
          </a:bodyPr>
          <a:lstStyle/>
          <a:p>
            <a:endParaRPr lang="ar-JO" dirty="0" smtClean="0"/>
          </a:p>
          <a:p>
            <a:r>
              <a:rPr lang="ar-SA" dirty="0"/>
              <a:t>تعتبر قرصنة البرمجيات من اهم مشاكل سوق البرمجيات في الوقت الحاضر. وطبيعة البرمجيات بحد ذاتها تجعلها عرضة للنسخ نظرا لطريقة نشرها وتوزيعها واستخدامها.</a:t>
            </a:r>
            <a:endParaRPr lang="en-US" dirty="0"/>
          </a:p>
          <a:p>
            <a:r>
              <a:rPr lang="ar-SA" dirty="0"/>
              <a:t> </a:t>
            </a:r>
            <a:endParaRPr lang="en-US" dirty="0"/>
          </a:p>
          <a:p>
            <a:r>
              <a:rPr lang="ar-SA" dirty="0"/>
              <a:t>وفي هذا الدرس، سنتعلم عن حقوق التأليف وكيفية تطبيقها على البرمجيات وملفات الوسائط الرقمية الاخرى. سنتعلم عن تشريعات حماية البيانات وما ينبغي معرفته عند تنزيل  أو استخدام  أو مشاركة مواد البرمجيات. </a:t>
            </a:r>
            <a:endParaRPr lang="ar-SA"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6762"/>
          </a:xfrm>
        </p:spPr>
        <p:txBody>
          <a:bodyPr>
            <a:normAutofit/>
          </a:bodyPr>
          <a:lstStyle/>
          <a:p>
            <a:r>
              <a:rPr lang="ar-SA" sz="2800" dirty="0">
                <a:effectLst/>
              </a:rPr>
              <a:t>ما هي حقوق التأليف والنشر؟</a:t>
            </a:r>
            <a:endParaRPr lang="en-US" sz="2800" dirty="0">
              <a:effectLst/>
            </a:endParaRPr>
          </a:p>
        </p:txBody>
      </p:sp>
      <p:sp>
        <p:nvSpPr>
          <p:cNvPr id="3" name="Subtitle 2"/>
          <p:cNvSpPr>
            <a:spLocks noGrp="1"/>
          </p:cNvSpPr>
          <p:nvPr>
            <p:ph type="subTitle" idx="1"/>
          </p:nvPr>
        </p:nvSpPr>
        <p:spPr>
          <a:xfrm>
            <a:off x="609600" y="990600"/>
            <a:ext cx="7772400" cy="3962400"/>
          </a:xfrm>
        </p:spPr>
        <p:txBody>
          <a:bodyPr>
            <a:normAutofit/>
          </a:bodyPr>
          <a:lstStyle/>
          <a:p>
            <a:r>
              <a:rPr lang="ar-SA" dirty="0"/>
              <a:t>يمكن وصف حقوق التأليف على انها مجموعة من الحقوق التي تتحكم بكيفية استخدام  أو نسخ اختراع معين. فعلى سبيل المثال، اذا قمت بكتابة كتاب  أو قصة وكانت محمية بحقوق التأليف، فستكون هناك قيود قانونية مفروضة على كيفية استخدام الاخرين للكتاب  أو القصة. وانت فقط سيكون لك الحقوق الحصرية في نسخة و/  أو توزيع كتابك حسبما تراه مناسبا. وتهدف القيود المفروضة على ما يمكن للآخرين ان يفعلوه بكتابك الى ضمان انتفاعك مما قمت بعمله. </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rmAutofit/>
          </a:bodyPr>
          <a:lstStyle/>
          <a:p>
            <a:r>
              <a:rPr lang="ar-SA" sz="2800" dirty="0">
                <a:effectLst/>
              </a:rPr>
              <a:t>ما هي تشريعات حماية البيانات؟</a:t>
            </a:r>
            <a:endParaRPr lang="en-US" sz="2800" dirty="0">
              <a:effectLst/>
            </a:endParaRPr>
          </a:p>
        </p:txBody>
      </p:sp>
      <p:sp>
        <p:nvSpPr>
          <p:cNvPr id="3" name="Subtitle 2"/>
          <p:cNvSpPr>
            <a:spLocks noGrp="1"/>
          </p:cNvSpPr>
          <p:nvPr>
            <p:ph type="subTitle" idx="1"/>
          </p:nvPr>
        </p:nvSpPr>
        <p:spPr>
          <a:xfrm>
            <a:off x="1371600" y="990600"/>
            <a:ext cx="7010400" cy="2743200"/>
          </a:xfrm>
        </p:spPr>
        <p:txBody>
          <a:bodyPr>
            <a:normAutofit/>
          </a:bodyPr>
          <a:lstStyle/>
          <a:p>
            <a:r>
              <a:rPr lang="ar-SA" dirty="0"/>
              <a:t>تشير تشريعات حماية البيانات عادة الى التشريعات الحكومية التي تحافظ على حقوق المواطنين بالتمتع بخصوصية البيانات. ومن خلال ظهور تقنية الكمبيوتر، يتم تخزين كميات هائلة من المعلومات على أجهزة الكمبيوتر في كل مكان.</a:t>
            </a:r>
            <a:endParaRPr lang="ar-SA"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9599"/>
          </a:xfrm>
        </p:spPr>
        <p:txBody>
          <a:bodyPr>
            <a:normAutofit/>
          </a:bodyPr>
          <a:lstStyle/>
          <a:p>
            <a:r>
              <a:rPr lang="ar-SA" sz="2800" dirty="0">
                <a:effectLst/>
              </a:rPr>
              <a:t>كيف تنطبق حقوق التأليف على البرمجيات مقابل الملفات؟</a:t>
            </a:r>
            <a:endParaRPr lang="en-US" sz="2800" dirty="0">
              <a:effectLst/>
            </a:endParaRPr>
          </a:p>
        </p:txBody>
      </p:sp>
      <p:sp>
        <p:nvSpPr>
          <p:cNvPr id="3" name="Subtitle 2"/>
          <p:cNvSpPr>
            <a:spLocks noGrp="1"/>
          </p:cNvSpPr>
          <p:nvPr>
            <p:ph type="subTitle" idx="1"/>
          </p:nvPr>
        </p:nvSpPr>
        <p:spPr>
          <a:xfrm>
            <a:off x="533400" y="1066800"/>
            <a:ext cx="7848600" cy="4495800"/>
          </a:xfrm>
        </p:spPr>
        <p:txBody>
          <a:bodyPr>
            <a:normAutofit/>
          </a:bodyPr>
          <a:lstStyle/>
          <a:p>
            <a:r>
              <a:rPr lang="ar-SA" dirty="0"/>
              <a:t>هناك العديد من انواع الملفات التي قد يتعين على مستخدم جهاز الكمبيوتر العمل عليها. وغالبا ما يتم انشاء الملفات المستخدمة على جهاز الكمبيوتر عن طريق برمجيات محمية بموجب قانون حقوق التأليف. فماذا يعني هذا الامر بالنسبة للملفات التي يتم انشاؤها؟</a:t>
            </a:r>
            <a:endParaRPr lang="en-US" dirty="0"/>
          </a:p>
          <a:p>
            <a:r>
              <a:rPr lang="ar-SA" dirty="0"/>
              <a:t> </a:t>
            </a:r>
            <a:endParaRPr lang="en-US" dirty="0"/>
          </a:p>
          <a:p>
            <a:r>
              <a:rPr lang="ar-SA" dirty="0"/>
              <a:t>يعتبر الملف الذي تقوم بإنشائه والمؤلّف من محتواك الاصلي احد ابداعاتك، حتى لو كانت البرمجيات التي استخدمتها في انشاء الملف محمية بحقوق التأليف. ويمكنك نسخ محتوى هذه الملفات قدر ما تشاء وتوزيعها مثلما تشاء. غير ان هناك ملفات ينبغي أن لا تنسخها أو توزعها دون اذن صاحب الملفات أو منشئها. </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599"/>
          </a:xfrm>
        </p:spPr>
        <p:txBody>
          <a:bodyPr>
            <a:normAutofit/>
          </a:bodyPr>
          <a:lstStyle/>
          <a:p>
            <a:r>
              <a:rPr lang="ar-SA" sz="2800" dirty="0">
                <a:effectLst/>
              </a:rPr>
              <a:t>ما الذي ينبغي تنزيله؟</a:t>
            </a:r>
            <a:endParaRPr lang="en-US" sz="2800" dirty="0">
              <a:effectLst/>
            </a:endParaRPr>
          </a:p>
        </p:txBody>
      </p:sp>
      <p:sp>
        <p:nvSpPr>
          <p:cNvPr id="3" name="Subtitle 2"/>
          <p:cNvSpPr>
            <a:spLocks noGrp="1"/>
          </p:cNvSpPr>
          <p:nvPr>
            <p:ph type="subTitle" idx="1"/>
          </p:nvPr>
        </p:nvSpPr>
        <p:spPr>
          <a:xfrm>
            <a:off x="304800" y="990600"/>
            <a:ext cx="8153400" cy="4800600"/>
          </a:xfrm>
        </p:spPr>
        <p:txBody>
          <a:bodyPr>
            <a:normAutofit/>
          </a:bodyPr>
          <a:lstStyle/>
          <a:p>
            <a:r>
              <a:rPr lang="ar-SA" dirty="0"/>
              <a:t>يوجد في الوقت الحاضر كميات هائلة من الملفات المتوفرة للتنزيل عن طريق الانترنت. ويمكن ان تتوفر الملفات على المواقع الالكترونية  أو عن طريق برنامج </a:t>
            </a:r>
            <a:r>
              <a:rPr lang="en-US" dirty="0"/>
              <a:t>Peer To Peer</a:t>
            </a:r>
            <a:r>
              <a:rPr lang="ar-SA" dirty="0"/>
              <a:t> لمشاركة الملفات (</a:t>
            </a:r>
            <a:r>
              <a:rPr lang="en-US" dirty="0"/>
              <a:t>P2P</a:t>
            </a:r>
            <a:r>
              <a:rPr lang="ar-SA" dirty="0"/>
              <a:t>)  أو موجودة على خوادم مشاركة ملفات متعددة. </a:t>
            </a:r>
            <a:endParaRPr lang="en-US" dirty="0"/>
          </a:p>
          <a:p>
            <a:r>
              <a:rPr lang="ar-SA" dirty="0"/>
              <a:t> </a:t>
            </a:r>
            <a:endParaRPr lang="en-US" dirty="0"/>
          </a:p>
          <a:p>
            <a:r>
              <a:rPr lang="ar-SA" dirty="0"/>
              <a:t>عند القيام بتنزيل ملف من مصدر غير معروف، فلن تكون لديك فكرة عما ستحصل عليه. فقد يحتوي الملف على فيروس يمكن ان يضر الملفات الاخرى على جهاز الكمبيوتر ويعطل نظام التشغيل لديك. ومن المحتمل ان يكون الملف الذي قمت بتنزيله محميا بحقوق التأليف وبالتالي فإنك تخاطر بالتعدي على حقوق التأليف من خلال تنزيله واستخدامه دون تصريح. </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533399"/>
          </a:xfrm>
        </p:spPr>
        <p:txBody>
          <a:bodyPr>
            <a:normAutofit/>
          </a:bodyPr>
          <a:lstStyle/>
          <a:p>
            <a:r>
              <a:rPr lang="ar-SA" sz="2800" dirty="0">
                <a:effectLst/>
              </a:rPr>
              <a:t>ما ينبغي معرفته عند استخدام المواد؟</a:t>
            </a:r>
            <a:endParaRPr lang="en-US" sz="2800" dirty="0">
              <a:effectLst/>
            </a:endParaRPr>
          </a:p>
        </p:txBody>
      </p:sp>
      <p:sp>
        <p:nvSpPr>
          <p:cNvPr id="3" name="Subtitle 2"/>
          <p:cNvSpPr>
            <a:spLocks noGrp="1"/>
          </p:cNvSpPr>
          <p:nvPr>
            <p:ph type="subTitle" idx="1"/>
          </p:nvPr>
        </p:nvSpPr>
        <p:spPr>
          <a:xfrm>
            <a:off x="152400" y="838200"/>
            <a:ext cx="8382000" cy="4876800"/>
          </a:xfrm>
        </p:spPr>
        <p:txBody>
          <a:bodyPr>
            <a:normAutofit/>
          </a:bodyPr>
          <a:lstStyle/>
          <a:p>
            <a:r>
              <a:rPr lang="ar-SA" dirty="0"/>
              <a:t>اذا كنت تستخدم تطبيقات برمجيات مملوكة أو ملفات اخرى محمية بحقوق التأليف، تأكد من استخدامك لها ضمن قيود الاتفاقية الموافق عليها. وعليك ان لا تحاول اعادة انتاج  أو توزيع هذه المواد بطريقة تؤدي الى التعدي على حقوق التأليف. فقد يحرم الاستخدام غير المرخص لبرمجيات الكمبيوتر ( أو الملفات الرقمية الاخرى) المطورين من المنافع التي يستحقونها. </a:t>
            </a:r>
            <a:endParaRPr lang="en-US" dirty="0"/>
          </a:p>
          <a:p>
            <a:r>
              <a:rPr lang="ar-SA" dirty="0"/>
              <a:t> </a:t>
            </a:r>
            <a:endParaRPr lang="en-US" dirty="0"/>
          </a:p>
          <a:p>
            <a:r>
              <a:rPr lang="ar-SA" dirty="0"/>
              <a:t>علاوة على ذلك، يعتبر استخدام برمجيات الكمبيوتر غير المرخصة أو استعراض ونسخ ملفات الموسيقى أو الفيديو المحمية بحقوق التأليف (او أي ملف اخر محمي بحقوق التأليف) على الاقل عملا غير اخلاقي من قبل العديد من الجهات وقد يعرضك للمسائلة القانونية عند التعدي على حقوق التأليف. </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799"/>
          </a:xfrm>
        </p:spPr>
        <p:txBody>
          <a:bodyPr>
            <a:normAutofit/>
          </a:bodyPr>
          <a:lstStyle/>
          <a:p>
            <a:r>
              <a:rPr lang="ar-SA" sz="2800" dirty="0">
                <a:effectLst/>
              </a:rPr>
              <a:t>ما ينبغي معرفته عن مشاركة المواد</a:t>
            </a:r>
            <a:r>
              <a:rPr lang="ar-SA" sz="2800" dirty="0" smtClean="0">
                <a:effectLst/>
              </a:rPr>
              <a:t>؟</a:t>
            </a:r>
            <a:r>
              <a:rPr lang="ar-JO" sz="2800" dirty="0" smtClean="0">
                <a:effectLst/>
              </a:rPr>
              <a:t>	</a:t>
            </a:r>
            <a:endParaRPr lang="en-US" sz="2800" dirty="0">
              <a:effectLst/>
            </a:endParaRPr>
          </a:p>
        </p:txBody>
      </p:sp>
      <p:sp>
        <p:nvSpPr>
          <p:cNvPr id="3" name="Subtitle 2"/>
          <p:cNvSpPr>
            <a:spLocks noGrp="1"/>
          </p:cNvSpPr>
          <p:nvPr>
            <p:ph type="subTitle" idx="1"/>
          </p:nvPr>
        </p:nvSpPr>
        <p:spPr>
          <a:xfrm>
            <a:off x="685800" y="1066800"/>
            <a:ext cx="7772400" cy="3886200"/>
          </a:xfrm>
        </p:spPr>
        <p:txBody>
          <a:bodyPr>
            <a:normAutofit/>
          </a:bodyPr>
          <a:lstStyle/>
          <a:p>
            <a:r>
              <a:rPr lang="ar-SA" dirty="0"/>
              <a:t>عند المشاركة بالمواد، عليك ان تدرك انه اذا لم تكن انت من قام بإنشاء المواد أو كان لديك اذن صريح من المنشئ الفعلي للمواد بمشاركتها، فإنك قد تقوم بالتعدي على حقوق التأليف. </a:t>
            </a:r>
            <a:endParaRPr lang="en-US" dirty="0"/>
          </a:p>
          <a:p>
            <a:r>
              <a:rPr lang="ar-SA" dirty="0"/>
              <a:t> </a:t>
            </a:r>
            <a:endParaRPr lang="en-US" dirty="0"/>
          </a:p>
          <a:p>
            <a:r>
              <a:rPr lang="ar-SA" dirty="0"/>
              <a:t>وهذا الامر صحيح على وجه الخصوص عندما يتعلق الامر ببرمجيات الكمبيوتر والملفات الرقمية الاخرى. فعندما تشارك نسخا من انظمة تشغيل أو تطبيقات برمجيات اخرى، تأكد من القيام بذلك وفقا لاتفاقيات ترخيص البرمجيات.</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31825"/>
          </a:xfrm>
        </p:spPr>
        <p:txBody>
          <a:bodyPr>
            <a:normAutofit/>
          </a:bodyPr>
          <a:lstStyle/>
          <a:p>
            <a:r>
              <a:rPr lang="ar-SA" sz="2800" dirty="0">
                <a:effectLst/>
              </a:rPr>
              <a:t>ما هي الاجهزة الطرفية؟</a:t>
            </a:r>
            <a:endParaRPr lang="en-US" sz="2800" dirty="0">
              <a:effectLst/>
            </a:endParaRPr>
          </a:p>
        </p:txBody>
      </p:sp>
      <p:sp>
        <p:nvSpPr>
          <p:cNvPr id="3" name="Subtitle 2"/>
          <p:cNvSpPr>
            <a:spLocks noGrp="1"/>
          </p:cNvSpPr>
          <p:nvPr>
            <p:ph type="subTitle" idx="1"/>
          </p:nvPr>
        </p:nvSpPr>
        <p:spPr>
          <a:xfrm>
            <a:off x="914400" y="1143000"/>
            <a:ext cx="7391400" cy="3505200"/>
          </a:xfrm>
        </p:spPr>
        <p:txBody>
          <a:bodyPr/>
          <a:lstStyle/>
          <a:p>
            <a:r>
              <a:rPr lang="ar-SA" dirty="0"/>
              <a:t>الجهاز الطرفي عبارة عن قطعة من المكونات المادية المتصلة بجهاز الكمبيوتر لتوسيع وظيفة جهاز الكمبيوتر. فعلى سبيل المثال، اذا اردت عمل نسخ ورقية من العمل الذي تقوم به على جهاز الكمبيوتر، فيمكنك توصيل طابعة. والطابعة جهاز طرفي يمكنه، عند توصيله بجهاز الكمبيوتر، انتاج صفحات مطبوعة (نسخة ورقية) من معلومات محددة مخزنة على جهاز الكمبيوتر الخاص بك. </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686762"/>
          </a:xfrm>
        </p:spPr>
        <p:txBody>
          <a:bodyPr>
            <a:normAutofit/>
          </a:bodyPr>
          <a:lstStyle/>
          <a:p>
            <a:pPr algn="ctr"/>
            <a:r>
              <a:rPr lang="ar-JO" sz="3200" dirty="0" smtClean="0"/>
              <a:t>الدرس 4-1: </a:t>
            </a:r>
            <a:r>
              <a:rPr lang="ar-SA" sz="3200" dirty="0">
                <a:effectLst/>
              </a:rPr>
              <a:t>المصطلحات الأساسية</a:t>
            </a:r>
            <a:endParaRPr lang="ar-SA" sz="3200" dirty="0"/>
          </a:p>
        </p:txBody>
      </p:sp>
      <p:sp>
        <p:nvSpPr>
          <p:cNvPr id="3" name="Subtitle 2"/>
          <p:cNvSpPr>
            <a:spLocks noGrp="1"/>
          </p:cNvSpPr>
          <p:nvPr>
            <p:ph type="subTitle" idx="1"/>
          </p:nvPr>
        </p:nvSpPr>
        <p:spPr>
          <a:xfrm>
            <a:off x="304800" y="1219200"/>
            <a:ext cx="8153400" cy="4953000"/>
          </a:xfrm>
        </p:spPr>
        <p:txBody>
          <a:bodyPr>
            <a:normAutofit/>
          </a:bodyPr>
          <a:lstStyle/>
          <a:p>
            <a:r>
              <a:rPr lang="ar-JO" dirty="0"/>
              <a:t>تم تصميم أجهزة الكمبيوتر لمساعدتنا في معالجة وإدارة ونقل المعلومات. لقد شاهدنا كيف يمكن لجهاز الكمبيوتر معالجة المعلومات وتخزينها. وحان الوقت الآن لمعرفة كيف يمكن لأجهزة الكمبيوتر الاتصال مع بعضها البعض.</a:t>
            </a:r>
            <a:endParaRPr lang="en-US" dirty="0"/>
          </a:p>
          <a:p>
            <a:r>
              <a:rPr lang="ar-JO" dirty="0"/>
              <a:t>يطلق على ميدان الدراسة التي تتعامل مع اتصالات الكمبيوتر إسم الشبكات. وسنتعرف في هذا الدرس بصورة مبسطة على بعض المفاهيم الأساسية لشبكات الكمبيوتر مثل الملقمات وشبكات المنطقة المحلية وشبكات المنطقة الواسعة وما هو العميل وما هو الخادم. وسنتعلم أيضا لماذا تعتبر شبكات الكمبيوتر لبنة بناء أساسية في مجال الإنترنت والشبكة العنكبوتية العالمية.</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601"/>
          </a:xfrm>
        </p:spPr>
        <p:txBody>
          <a:bodyPr>
            <a:normAutofit/>
          </a:bodyPr>
          <a:lstStyle/>
          <a:p>
            <a:r>
              <a:rPr lang="ar-JO" sz="2800" dirty="0">
                <a:effectLst/>
              </a:rPr>
              <a:t>الملقم</a:t>
            </a:r>
            <a:r>
              <a:rPr lang="en-US" sz="2800" dirty="0">
                <a:effectLst/>
              </a:rPr>
              <a:t>Modem </a:t>
            </a:r>
          </a:p>
        </p:txBody>
      </p:sp>
      <p:sp>
        <p:nvSpPr>
          <p:cNvPr id="3" name="Subtitle 2"/>
          <p:cNvSpPr>
            <a:spLocks noGrp="1"/>
          </p:cNvSpPr>
          <p:nvPr>
            <p:ph type="subTitle" idx="1"/>
          </p:nvPr>
        </p:nvSpPr>
        <p:spPr>
          <a:xfrm>
            <a:off x="685800" y="914400"/>
            <a:ext cx="7772400" cy="5105400"/>
          </a:xfrm>
        </p:spPr>
        <p:txBody>
          <a:bodyPr>
            <a:normAutofit/>
          </a:bodyPr>
          <a:lstStyle/>
          <a:p>
            <a:r>
              <a:rPr lang="ar-JO" dirty="0"/>
              <a:t>يعرف الملقم بأنه مكون مادي خاص يمكن أن يأخذ إشارات رقمية من الكمبيوتر ويحولها إلى إشارة من نوع مختلف لإرسالها عبر وسيط ناقل من نوع ما.</a:t>
            </a:r>
            <a:endParaRPr lang="en-US" dirty="0"/>
          </a:p>
          <a:p>
            <a:r>
              <a:rPr lang="ar-JO" dirty="0"/>
              <a:t>لنقل المعلومات عبر الناقل التناظري</a:t>
            </a:r>
            <a:r>
              <a:rPr lang="en-US" dirty="0"/>
              <a:t> Analog</a:t>
            </a:r>
            <a:r>
              <a:rPr lang="ar-JO" dirty="0"/>
              <a:t> (مثل خط الهاتف التقليدي)، غالبا ما يتم تحويل الإشارة من الرقمية إلى التناظرية. وفي هذه الحالات، يقوم الملقم بتحويل الإشارات التناظرية الواردة إلى إشارات رقمية يمكن للكمبيوتر فهمها.</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62000"/>
          </a:xfrm>
        </p:spPr>
        <p:txBody>
          <a:bodyPr>
            <a:normAutofit/>
          </a:bodyPr>
          <a:lstStyle/>
          <a:p>
            <a:r>
              <a:rPr lang="ar-JO" sz="2800" dirty="0">
                <a:effectLst/>
              </a:rPr>
              <a:t>شبكة المنطقة المحلية </a:t>
            </a:r>
            <a:r>
              <a:rPr lang="en-US" sz="2800" b="0" dirty="0">
                <a:effectLst/>
              </a:rPr>
              <a:t>LAN</a:t>
            </a:r>
            <a:endParaRPr lang="en-US" sz="2800" dirty="0">
              <a:effectLst/>
            </a:endParaRPr>
          </a:p>
        </p:txBody>
      </p:sp>
      <p:sp>
        <p:nvSpPr>
          <p:cNvPr id="3" name="Subtitle 2"/>
          <p:cNvSpPr>
            <a:spLocks noGrp="1"/>
          </p:cNvSpPr>
          <p:nvPr>
            <p:ph type="subTitle" idx="1"/>
          </p:nvPr>
        </p:nvSpPr>
        <p:spPr>
          <a:xfrm>
            <a:off x="685800" y="1219200"/>
            <a:ext cx="7772400" cy="4114800"/>
          </a:xfrm>
        </p:spPr>
        <p:txBody>
          <a:bodyPr>
            <a:normAutofit/>
          </a:bodyPr>
          <a:lstStyle/>
          <a:p>
            <a:r>
              <a:rPr lang="ar-JO" dirty="0"/>
              <a:t>قبل التعمق في مناقشة شبكات الكمبيوتر، يجب علينا أولا تعريف مصطلح الشبكة. لغايات هذه المناقشة، يمكنك النظر الى الشبكة على انها جهازان كمبيوتر أو أكثر مترابطة بطريقة تمكنهم من تبادل المعلومات.</a:t>
            </a:r>
            <a:endParaRPr lang="en-US" dirty="0"/>
          </a:p>
          <a:p>
            <a:r>
              <a:rPr lang="ar-JO" dirty="0"/>
              <a:t>يدل مصطلح </a:t>
            </a:r>
            <a:r>
              <a:rPr lang="en-US" dirty="0"/>
              <a:t>LAN </a:t>
            </a:r>
            <a:r>
              <a:rPr lang="ar-JO" dirty="0"/>
              <a:t>(</a:t>
            </a:r>
            <a:r>
              <a:rPr lang="en-US" dirty="0"/>
              <a:t>Local Area Network</a:t>
            </a:r>
            <a:r>
              <a:rPr lang="ar-SA" dirty="0"/>
              <a:t>) </a:t>
            </a:r>
            <a:r>
              <a:rPr lang="ar-JO" dirty="0"/>
              <a:t>على شبكة المنطقة المحلية. وهذا النوع من الشبكات يعتبر صغيرا من حيث المساحة التي تغطيها. وتعتبر الشبكات المكتبية أو شبكة القسم الجامعي الواحد أو الشبكة المنزلية من بعض الأمثلة على شبكات المنطقة المحلية.</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686762"/>
          </a:xfrm>
        </p:spPr>
        <p:txBody>
          <a:bodyPr>
            <a:normAutofit/>
          </a:bodyPr>
          <a:lstStyle/>
          <a:p>
            <a:r>
              <a:rPr lang="ar-JO" sz="2800" dirty="0">
                <a:effectLst/>
              </a:rPr>
              <a:t>شبكة المنطقة الواسعة </a:t>
            </a:r>
            <a:r>
              <a:rPr lang="en-US" sz="2800" b="0" dirty="0">
                <a:effectLst/>
              </a:rPr>
              <a:t>WAN</a:t>
            </a:r>
            <a:endParaRPr lang="en-US" sz="2800" dirty="0">
              <a:effectLst/>
            </a:endParaRPr>
          </a:p>
        </p:txBody>
      </p:sp>
      <p:sp>
        <p:nvSpPr>
          <p:cNvPr id="3" name="Subtitle 2"/>
          <p:cNvSpPr>
            <a:spLocks noGrp="1"/>
          </p:cNvSpPr>
          <p:nvPr>
            <p:ph type="subTitle" idx="1"/>
          </p:nvPr>
        </p:nvSpPr>
        <p:spPr>
          <a:xfrm>
            <a:off x="685800" y="990600"/>
            <a:ext cx="7772400" cy="4876800"/>
          </a:xfrm>
        </p:spPr>
        <p:txBody>
          <a:bodyPr>
            <a:normAutofit/>
          </a:bodyPr>
          <a:lstStyle/>
          <a:p>
            <a:r>
              <a:rPr lang="ar-JO" sz="2500" dirty="0"/>
              <a:t>تغطي شبكة المنطقة الواسعة مساحة جغرافية أكبر بكثير من شبكة المنطقة المحلية. وبالعادة، تستخدم شبكة المنطقة الواسعة مكونات مادية للشبك أكثر من شبكة المنطقة المحلية، وتستخدم أيضا البنية التحتية للاتصالات العامة (نظام الهاتف) لتغطي الحدود البلدية والإقليمية.</a:t>
            </a:r>
            <a:endParaRPr lang="en-US" sz="2500" dirty="0"/>
          </a:p>
          <a:p>
            <a:r>
              <a:rPr lang="ar-JO" sz="2500" dirty="0"/>
              <a:t>يمكن استخدام شبكات المنطقة الواسعة لربط عدة شبكات منطقة محلية منتشرة على مساحة واسعة. وفي هذا السياق، يمكن اعتبار شبكة المنطقة الواسعة على أنها شبكة تضم شبكات أصغر. ويستخدم مزود خدمة الإنترنت </a:t>
            </a:r>
            <a:r>
              <a:rPr lang="en-US" sz="2500" dirty="0"/>
              <a:t>ISP </a:t>
            </a:r>
            <a:r>
              <a:rPr lang="ar-JO" sz="2500" dirty="0"/>
              <a:t>شبكات المنطقة الواسعة لتوزيع خدمة الإنترنت على عملائه. ويمكن لعميل مزود خدمة الإنترنت استخدام شبكة المنطقة الواسعة التابعة لمزود خدمة الإنترنت لتوفير الوصول على شبكة الإنترنت لشبكة المنطقة المحلية الخاصة به.</a:t>
            </a:r>
            <a:endParaRPr lang="en-US" sz="25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10562"/>
          </a:xfrm>
        </p:spPr>
        <p:txBody>
          <a:bodyPr>
            <a:normAutofit/>
          </a:bodyPr>
          <a:lstStyle/>
          <a:p>
            <a:r>
              <a:rPr lang="ar-JO" sz="2800" dirty="0">
                <a:effectLst/>
              </a:rPr>
              <a:t>ما المقصود بالعميل  </a:t>
            </a:r>
            <a:r>
              <a:rPr lang="en-US" sz="2800" dirty="0">
                <a:effectLst/>
              </a:rPr>
              <a:t>Client</a:t>
            </a:r>
            <a:r>
              <a:rPr lang="ar-JO" sz="2800" dirty="0">
                <a:effectLst/>
              </a:rPr>
              <a:t>؟</a:t>
            </a:r>
            <a:endParaRPr lang="en-US" sz="2800" dirty="0">
              <a:effectLst/>
            </a:endParaRPr>
          </a:p>
        </p:txBody>
      </p:sp>
      <p:sp>
        <p:nvSpPr>
          <p:cNvPr id="3" name="Subtitle 2"/>
          <p:cNvSpPr>
            <a:spLocks noGrp="1"/>
          </p:cNvSpPr>
          <p:nvPr>
            <p:ph type="subTitle" idx="1"/>
          </p:nvPr>
        </p:nvSpPr>
        <p:spPr>
          <a:xfrm>
            <a:off x="457200" y="838200"/>
            <a:ext cx="8382000" cy="5105400"/>
          </a:xfrm>
        </p:spPr>
        <p:txBody>
          <a:bodyPr>
            <a:normAutofit/>
          </a:bodyPr>
          <a:lstStyle/>
          <a:p>
            <a:r>
              <a:rPr lang="ar-JO" sz="2500" dirty="0"/>
              <a:t>عند اتصال جهازي كمبيوتر عبر شبكة (على سبيل المثال، الوصول إلى صفحات الويب عبر الإنترنت)، فإنها غالبا تتبع نموذج العميل</a:t>
            </a:r>
            <a:r>
              <a:rPr lang="en-US" sz="2500" dirty="0"/>
              <a:t>/client </a:t>
            </a:r>
            <a:r>
              <a:rPr lang="ar-JO" sz="2500" dirty="0"/>
              <a:t> الخادم</a:t>
            </a:r>
            <a:r>
              <a:rPr lang="en-US" sz="2500" dirty="0"/>
              <a:t>server </a:t>
            </a:r>
            <a:r>
              <a:rPr lang="ar-JO" sz="2500" dirty="0"/>
              <a:t>.</a:t>
            </a:r>
            <a:endParaRPr lang="en-US" sz="2500" dirty="0"/>
          </a:p>
          <a:p>
            <a:r>
              <a:rPr lang="ar-JO" sz="2500" dirty="0"/>
              <a:t>يمكن اعتبار الجهاز الذي يتصل بجهاز آخر ويطلب تبادل معلومات من نوع ما على أنه العميل. على سبيل المثال، يعتبر الكمبيوتر الذي يطلب صفحة ويب من خادم ويب على أنه العميل في نموذج العميل الخادم.</a:t>
            </a:r>
            <a:endParaRPr lang="en-US" sz="2500" dirty="0"/>
          </a:p>
          <a:p>
            <a:r>
              <a:rPr lang="ar-JO" sz="2500" dirty="0"/>
              <a:t>ومع ذلك، يمكن تطبيق مصطلح العميل على تطبيق معين يعمل على جهاز الكمبيوتر. على سبيل المثال، عندما يستعرض المستخدم صفحة ويب عن طريق المتصفح، يمكن اعتبار تطبيق متصفح الويب على جهاز كمبيوتر المستخدم على انه عميل كذلك. وهذا يعني أنه من الممكن وجود عدة تطبيقات عميل تعمل جميعها على جهاز الكمبيوتر ذاته، مثل متصفح الإنترنت وتطبيق نقل الملفات وتطبيق البريد الإلكتروني.</a:t>
            </a:r>
            <a:endParaRPr lang="en-US" sz="25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1999"/>
          </a:xfrm>
        </p:spPr>
        <p:txBody>
          <a:bodyPr>
            <a:normAutofit/>
          </a:bodyPr>
          <a:lstStyle/>
          <a:p>
            <a:r>
              <a:rPr lang="ar-JO" sz="2800" dirty="0">
                <a:effectLst/>
              </a:rPr>
              <a:t>ما المقصود بالخادم  </a:t>
            </a:r>
            <a:r>
              <a:rPr lang="en-US" sz="2800" dirty="0">
                <a:effectLst/>
              </a:rPr>
              <a:t>server</a:t>
            </a:r>
            <a:r>
              <a:rPr lang="ar-JO" sz="2800" dirty="0">
                <a:effectLst/>
              </a:rPr>
              <a:t>؟</a:t>
            </a:r>
            <a:endParaRPr lang="en-US" sz="2800" dirty="0">
              <a:effectLst/>
            </a:endParaRPr>
          </a:p>
        </p:txBody>
      </p:sp>
      <p:sp>
        <p:nvSpPr>
          <p:cNvPr id="3" name="Subtitle 2"/>
          <p:cNvSpPr>
            <a:spLocks noGrp="1"/>
          </p:cNvSpPr>
          <p:nvPr>
            <p:ph type="subTitle" idx="1"/>
          </p:nvPr>
        </p:nvSpPr>
        <p:spPr>
          <a:xfrm>
            <a:off x="685800" y="1066800"/>
            <a:ext cx="7772400" cy="4191000"/>
          </a:xfrm>
        </p:spPr>
        <p:txBody>
          <a:bodyPr/>
          <a:lstStyle/>
          <a:p>
            <a:r>
              <a:rPr lang="ar-JO" dirty="0"/>
              <a:t>يمكن وصف الخادم على أنه جهاز كمبيوتر أو تطبيق يعمل على الكمبيوتر يستجيب للعميل ويوفر بيئة تسمح للعملاء بالاتصال وتبادل المعلومات.</a:t>
            </a:r>
            <a:endParaRPr lang="en-US" dirty="0"/>
          </a:p>
          <a:p>
            <a:r>
              <a:rPr lang="ar-JO" dirty="0"/>
              <a:t>وإلى حد كبير، فإن أي صفحة ويب على الإنترنت تتم استضافتها على خادم من نوع ما. ويطلق على الخادم الذي يوفر الوصول إلى صفحات الويب بخادم الشبكة. وهناك ايضا أنواع عديدة اخرى من الخوادم المتاحة، بما ذلك خوادم بروتوكول نقل الملفات </a:t>
            </a:r>
            <a:r>
              <a:rPr lang="en-US" dirty="0"/>
              <a:t>FTP</a:t>
            </a:r>
            <a:r>
              <a:rPr lang="ar-JO" dirty="0"/>
              <a:t> وخادم البريد الإلكتروني وخادم التطبيقات وخادم الوكيل وخادم خدمة اسم المجال </a:t>
            </a:r>
            <a:r>
              <a:rPr lang="en-US" dirty="0"/>
              <a:t>DNS </a:t>
            </a:r>
            <a:r>
              <a:rPr lang="ar-JO" dirty="0"/>
              <a:t>وغيرها المزيد.</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1999"/>
          </a:xfrm>
        </p:spPr>
        <p:txBody>
          <a:bodyPr>
            <a:normAutofit/>
          </a:bodyPr>
          <a:lstStyle/>
          <a:p>
            <a:r>
              <a:rPr lang="ar-JO" sz="2800" dirty="0">
                <a:effectLst/>
              </a:rPr>
              <a:t>ما المقصود بالإنترنت؟</a:t>
            </a:r>
            <a:endParaRPr lang="en-US" sz="2800" dirty="0">
              <a:effectLst/>
            </a:endParaRPr>
          </a:p>
        </p:txBody>
      </p:sp>
      <p:sp>
        <p:nvSpPr>
          <p:cNvPr id="3" name="Subtitle 2"/>
          <p:cNvSpPr>
            <a:spLocks noGrp="1"/>
          </p:cNvSpPr>
          <p:nvPr>
            <p:ph type="subTitle" idx="1"/>
          </p:nvPr>
        </p:nvSpPr>
        <p:spPr>
          <a:xfrm>
            <a:off x="685800" y="1066800"/>
            <a:ext cx="7772400" cy="4191000"/>
          </a:xfrm>
        </p:spPr>
        <p:txBody>
          <a:bodyPr/>
          <a:lstStyle/>
          <a:p>
            <a:r>
              <a:rPr lang="ar-JO" dirty="0"/>
              <a:t>ناقشنا في وقت سابق شبكات المنطقة المحلية وشبكات المنطقة الواسعة باعتبارها مجموعات من أجهزة الكمبيوتر (أو الشبكات) المتصلة التي تتيح تبادل المعلومات بين الأجهزة.</a:t>
            </a:r>
            <a:endParaRPr lang="en-US" dirty="0"/>
          </a:p>
          <a:p>
            <a:r>
              <a:rPr lang="ar-JO" dirty="0"/>
              <a:t>وتتمة لما سبق، أحد أكثر الأمور المثيرة للاهتمام حول الشبكات هو أنه يمكن ربطها بشبكات أخرى لإنشاء شبكات اكبر. وكمثال على ذلك، فكر فقط في شبكة المنطقة الواسعة المستخدمة لربط شبكات المنطقة المحلية المتعددة معا. والمذهل في ذلك أنه في حالة الاستمرار في فعل ذلك، يمكنك ربط شبكات كبيرة جدا من شبكات المنطقة الواسعة في شبكات دولية أو عالمية أكبر. </a:t>
            </a:r>
            <a:endParaRPr lang="en-US" dirty="0"/>
          </a:p>
        </p:txBody>
      </p:sp>
    </p:spTree>
    <p:extLst>
      <p:ext uri="{BB962C8B-B14F-4D97-AF65-F5344CB8AC3E}">
        <p14:creationId xmlns:p14="http://schemas.microsoft.com/office/powerpoint/2010/main" val="24268946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1999"/>
          </a:xfrm>
        </p:spPr>
        <p:txBody>
          <a:bodyPr>
            <a:normAutofit/>
          </a:bodyPr>
          <a:lstStyle/>
          <a:p>
            <a:r>
              <a:rPr lang="ar-JO" sz="2800" dirty="0">
                <a:effectLst/>
              </a:rPr>
              <a:t>ما المقصود بالشبكة العنكبوتية العالمية  </a:t>
            </a:r>
            <a:r>
              <a:rPr lang="en-US" sz="2800" dirty="0">
                <a:effectLst/>
              </a:rPr>
              <a:t>www</a:t>
            </a:r>
            <a:r>
              <a:rPr lang="ar-JO" sz="2800" dirty="0">
                <a:effectLst/>
              </a:rPr>
              <a:t>؟</a:t>
            </a:r>
            <a:endParaRPr lang="en-US" sz="2800" dirty="0">
              <a:effectLst/>
            </a:endParaRPr>
          </a:p>
        </p:txBody>
      </p:sp>
      <p:sp>
        <p:nvSpPr>
          <p:cNvPr id="3" name="Subtitle 2"/>
          <p:cNvSpPr>
            <a:spLocks noGrp="1"/>
          </p:cNvSpPr>
          <p:nvPr>
            <p:ph type="subTitle" idx="1"/>
          </p:nvPr>
        </p:nvSpPr>
        <p:spPr>
          <a:xfrm>
            <a:off x="685800" y="1066800"/>
            <a:ext cx="7772400" cy="4724400"/>
          </a:xfrm>
        </p:spPr>
        <p:txBody>
          <a:bodyPr>
            <a:normAutofit/>
          </a:bodyPr>
          <a:lstStyle/>
          <a:p>
            <a:r>
              <a:rPr lang="ar-JO" dirty="0"/>
              <a:t>يتيح انتشار الإنترنت في كافة أنحاء العالم إمكانية الوصول إلى جهاز الكمبيوتر من الطرف الآخر من العالم بينما تجلس على جهاز الكمبيوتر الخاص بك في منزلك أو مكتبك. وهذا النوع من الاتصال هو الذي يجعل الشبكة العنكبوتية العالمية </a:t>
            </a:r>
            <a:r>
              <a:rPr lang="en-US" dirty="0"/>
              <a:t>World Wide Web</a:t>
            </a:r>
            <a:r>
              <a:rPr lang="ar-JO" dirty="0"/>
              <a:t> ممكنة.</a:t>
            </a:r>
            <a:endParaRPr lang="en-US" dirty="0"/>
          </a:p>
          <a:p>
            <a:r>
              <a:rPr lang="ar-JO" dirty="0"/>
              <a:t>كما تعرف بالفعل، الموقع الالكتروني هو عادة مجموعة من صفحات الويب المختلفة التي يمكنك الوصول إليها وعرضها في متصفح الويب الخاص بك. ويمكن أن تحتوي صفحات الويب على عدة روابط إلى غيرها من صفحات الويب أو المواقع الالكترونية. وعند النقر على أحد هذه الروابط (المعروفة باسم الرابط التشعبي) باستخدام الماوس، ينتقل بك المتصفح إلى صفحة الويب أو الموقع الالكتروني الذي قمت بتحديده كهدف لهذا الرابط.</a:t>
            </a:r>
            <a:endParaRPr lang="en-US" dirty="0"/>
          </a:p>
        </p:txBody>
      </p:sp>
    </p:spTree>
    <p:extLst>
      <p:ext uri="{BB962C8B-B14F-4D97-AF65-F5344CB8AC3E}">
        <p14:creationId xmlns:p14="http://schemas.microsoft.com/office/powerpoint/2010/main" val="6809232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61999"/>
          </a:xfrm>
        </p:spPr>
        <p:txBody>
          <a:bodyPr>
            <a:normAutofit/>
          </a:bodyPr>
          <a:lstStyle/>
          <a:p>
            <a:pPr algn="ctr"/>
            <a:r>
              <a:rPr lang="ar-JO" sz="3200" b="1" dirty="0" smtClean="0"/>
              <a:t>الدرس 4-2: </a:t>
            </a:r>
            <a:r>
              <a:rPr lang="ar-SA" sz="3200" dirty="0">
                <a:effectLst/>
              </a:rPr>
              <a:t>المفاهيم الأساسية للإنترنت</a:t>
            </a:r>
            <a:endParaRPr lang="ar-SA" sz="3200" dirty="0"/>
          </a:p>
        </p:txBody>
      </p:sp>
      <p:sp>
        <p:nvSpPr>
          <p:cNvPr id="3" name="Subtitle 2"/>
          <p:cNvSpPr>
            <a:spLocks noGrp="1"/>
          </p:cNvSpPr>
          <p:nvPr>
            <p:ph type="subTitle" idx="1"/>
          </p:nvPr>
        </p:nvSpPr>
        <p:spPr>
          <a:xfrm>
            <a:off x="457200" y="1219200"/>
            <a:ext cx="8001000" cy="3581400"/>
          </a:xfrm>
        </p:spPr>
        <p:txBody>
          <a:bodyPr>
            <a:normAutofit/>
          </a:bodyPr>
          <a:lstStyle/>
          <a:p>
            <a:r>
              <a:rPr lang="ar-JO" dirty="0"/>
              <a:t>الإنترنت هو شبكة الكمبيوتر الأكثر استخداما في العالم، وهي في الواقع شبكة أنشأت من غيرها من الشبكات الأخرى (بما في ذلك البنية الأساسية لشبكة </a:t>
            </a:r>
            <a:r>
              <a:rPr lang="ar-SA" dirty="0"/>
              <a:t>الهواتف</a:t>
            </a:r>
            <a:r>
              <a:rPr lang="ar-JO" dirty="0"/>
              <a:t> العامة </a:t>
            </a:r>
            <a:r>
              <a:rPr lang="en-US" dirty="0"/>
              <a:t>PSTN</a:t>
            </a:r>
            <a:r>
              <a:rPr lang="ar-JO" dirty="0"/>
              <a:t>). </a:t>
            </a:r>
            <a:r>
              <a:rPr lang="ar-SA" dirty="0"/>
              <a:t>ويستخدم </a:t>
            </a:r>
            <a:r>
              <a:rPr lang="ar-JO" dirty="0"/>
              <a:t>معظم مستخدمي جهاز الكمبيوتر في المنازل، وكثير من مستخدمي جهاز الكمبيوتر في الأعمال، الإنترنت لمجموعة واسعة من الأغراض. ونظرا لانتشار الإنترنت في عالم أجهزة الكمبيوتر، سيتم تخصيص هذا الدرس لشرح بعض المفاهيم والمصطلحات الأساسية للإنترنت.</a:t>
            </a:r>
            <a:endParaRPr lang="ar-SA"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400"/>
          </a:xfrm>
        </p:spPr>
        <p:txBody>
          <a:bodyPr>
            <a:normAutofit/>
          </a:bodyPr>
          <a:lstStyle/>
          <a:p>
            <a:r>
              <a:rPr lang="ar-JO" sz="2800" dirty="0">
                <a:effectLst/>
              </a:rPr>
              <a:t>الإنترنت مقابل الشبكة العنكبوتية العالمية</a:t>
            </a:r>
            <a:endParaRPr lang="en-US" sz="2800" dirty="0">
              <a:effectLst/>
            </a:endParaRPr>
          </a:p>
        </p:txBody>
      </p:sp>
      <p:sp>
        <p:nvSpPr>
          <p:cNvPr id="3" name="Subtitle 2"/>
          <p:cNvSpPr>
            <a:spLocks noGrp="1"/>
          </p:cNvSpPr>
          <p:nvPr>
            <p:ph type="subTitle" idx="1"/>
          </p:nvPr>
        </p:nvSpPr>
        <p:spPr>
          <a:xfrm>
            <a:off x="685800" y="914400"/>
            <a:ext cx="7772400" cy="4343400"/>
          </a:xfrm>
        </p:spPr>
        <p:txBody>
          <a:bodyPr>
            <a:normAutofit lnSpcReduction="10000"/>
          </a:bodyPr>
          <a:lstStyle/>
          <a:p>
            <a:r>
              <a:rPr lang="ar-JO" dirty="0"/>
              <a:t>يعتبر الإنترنت شبكة عالمية أنشأت من العديد من الشبكات الصغيرة المترابطة. وهي تتألف من المكونات المادية والبرمجيات وبروتوكولات الشبكة التي تعمل معا للمساعدة المستخدمين النهائيين في الوصول الى المعلومات وتبادلها. </a:t>
            </a:r>
            <a:endParaRPr lang="en-US" dirty="0"/>
          </a:p>
          <a:p>
            <a:r>
              <a:rPr lang="ar-JO" dirty="0"/>
              <a:t>الشبكة العنكبوتية العالمية عبارة عن مجموعة كبيرة من المواقع الالكترونية وصفحات الويب التي تم استضافتها على آلاف خوادم الويب حول العالم. وغالبا ما تحتوي صفحات الويب والمواقع الالكترونية على روابط تشعبية يمكن أن توجه المتصفح إلى موقع صفحة ويب اخرى أو موقع الكتروني آخر. وتعمل هذه الشبكة من المواقع والصفحات المرتبطة لأنها مدعومة بواسطة البنية الأساسية للإنترنت.</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990600"/>
          </a:xfrm>
        </p:spPr>
        <p:txBody>
          <a:bodyPr vert="horz" anchor="b">
            <a:normAutofit/>
            <a:scene3d>
              <a:camera prst="orthographicFront"/>
              <a:lightRig rig="soft" dir="t"/>
            </a:scene3d>
            <a:sp3d prstMaterial="softEdge">
              <a:bevelT w="25400" h="25400"/>
            </a:sp3d>
          </a:bodyPr>
          <a:lstStyle/>
          <a:p>
            <a:r>
              <a:rPr lang="ar-SA" sz="2800" dirty="0">
                <a:effectLst/>
              </a:rPr>
              <a:t>ماذا تعني تقنية المعلومات</a:t>
            </a:r>
            <a:r>
              <a:rPr lang="ar-SA" sz="2800" dirty="0">
                <a:effectLst/>
              </a:rPr>
              <a:t>؟</a:t>
            </a:r>
            <a:endParaRPr lang="ar-SA" sz="2800" dirty="0">
              <a:effectLst/>
            </a:endParaRPr>
          </a:p>
        </p:txBody>
      </p:sp>
      <p:sp>
        <p:nvSpPr>
          <p:cNvPr id="3" name="Subtitle 2"/>
          <p:cNvSpPr>
            <a:spLocks noGrp="1"/>
          </p:cNvSpPr>
          <p:nvPr>
            <p:ph type="subTitle" idx="1"/>
          </p:nvPr>
        </p:nvSpPr>
        <p:spPr>
          <a:xfrm>
            <a:off x="685800" y="1371600"/>
            <a:ext cx="7772400" cy="3657600"/>
          </a:xfrm>
        </p:spPr>
        <p:txBody>
          <a:bodyPr>
            <a:normAutofit/>
          </a:bodyPr>
          <a:lstStyle/>
          <a:p>
            <a:r>
              <a:rPr lang="ar-SA" dirty="0"/>
              <a:t>يمكن وصف تقنية المعلومات على انها تصميم وتطوير وتطبيق انظمة المعلومات وخصوصا فيما يتعلق باستخدام أجهزة الكمبيوتر وتقنية الاتصالات. </a:t>
            </a:r>
            <a:endParaRPr lang="en-US" dirty="0"/>
          </a:p>
          <a:p>
            <a:r>
              <a:rPr lang="ar-SA" dirty="0"/>
              <a:t>وبشكل اساسي، تتعامل تقنية المعلومات مع كافة جوانب تخزين المعلومات واسترجاعها وتحويلها وتوصيلها وأمانها والوصول اليها. ونظرا الى ان أجهزة الكمبيوتر تعتبر ادوات رائعة للتعامل مع المعلومات، فإن المكونات المادية للكمبيوتر والبرمجيات والشبكات تعتبر عناصر رئيسية في حقل تقنية المعلومات. </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09600"/>
          </a:xfrm>
        </p:spPr>
        <p:txBody>
          <a:bodyPr>
            <a:normAutofit/>
          </a:bodyPr>
          <a:lstStyle/>
          <a:p>
            <a:r>
              <a:rPr lang="ar-JO" sz="2800" dirty="0">
                <a:effectLst/>
              </a:rPr>
              <a:t>فهم عناوين الويب</a:t>
            </a:r>
            <a:endParaRPr lang="en-US" sz="2800" dirty="0">
              <a:effectLst/>
            </a:endParaRPr>
          </a:p>
        </p:txBody>
      </p:sp>
      <p:sp>
        <p:nvSpPr>
          <p:cNvPr id="3" name="Subtitle 2"/>
          <p:cNvSpPr>
            <a:spLocks noGrp="1"/>
          </p:cNvSpPr>
          <p:nvPr>
            <p:ph type="subTitle" idx="1"/>
          </p:nvPr>
        </p:nvSpPr>
        <p:spPr>
          <a:xfrm>
            <a:off x="76200" y="990600"/>
            <a:ext cx="8915400" cy="4953000"/>
          </a:xfrm>
        </p:spPr>
        <p:txBody>
          <a:bodyPr>
            <a:normAutofit fontScale="92500" lnSpcReduction="10000"/>
          </a:bodyPr>
          <a:lstStyle/>
          <a:p>
            <a:r>
              <a:rPr lang="ar-JO" dirty="0"/>
              <a:t>تستخدم عناوين الويب (المعروفة أيضا باسم </a:t>
            </a:r>
            <a:r>
              <a:rPr lang="en-US" dirty="0"/>
              <a:t>URLs</a:t>
            </a:r>
            <a:r>
              <a:rPr lang="ar-JO" dirty="0"/>
              <a:t>) لتحديد بروتوكول وموقع ومسار الملف الذي ينبغي ان يستخدمه تطبيق معين لاسترجاع المصدر الذي يحدده </a:t>
            </a:r>
            <a:r>
              <a:rPr lang="en-US" dirty="0"/>
              <a:t>URL</a:t>
            </a:r>
            <a:r>
              <a:rPr lang="ar-JO" dirty="0"/>
              <a:t>. وعندما تقوم بزيارة صفحة ويب عادة ما ستشاهد، عنوان </a:t>
            </a:r>
            <a:r>
              <a:rPr lang="en-US" dirty="0"/>
              <a:t>URL</a:t>
            </a:r>
            <a:r>
              <a:rPr lang="ar-JO" dirty="0"/>
              <a:t> في شريط العنوان في المتصفح.</a:t>
            </a:r>
            <a:endParaRPr lang="en-US" dirty="0"/>
          </a:p>
          <a:p>
            <a:r>
              <a:rPr lang="ar-JO" dirty="0"/>
              <a:t>وعلى سبيل المثال، قم بإلقاء نظرة على عنوان </a:t>
            </a:r>
            <a:r>
              <a:rPr lang="en-US" dirty="0"/>
              <a:t>URL</a:t>
            </a:r>
            <a:r>
              <a:rPr lang="ar-JO" dirty="0"/>
              <a:t> المبين أدناه.</a:t>
            </a:r>
            <a:endParaRPr lang="en-US" dirty="0"/>
          </a:p>
          <a:p>
            <a:r>
              <a:rPr lang="en-US" dirty="0"/>
              <a:t>http://server.somewhere.com/folder1/data.html</a:t>
            </a:r>
          </a:p>
          <a:p>
            <a:r>
              <a:rPr lang="ar-JO" dirty="0"/>
              <a:t>ويحدد جزء </a:t>
            </a:r>
            <a:r>
              <a:rPr lang="en-US" dirty="0"/>
              <a:t>HTTP</a:t>
            </a:r>
            <a:r>
              <a:rPr lang="ar-JO" dirty="0"/>
              <a:t> من العنوان الموجود في البداية وجوب استخدام بروتوكول </a:t>
            </a:r>
            <a:r>
              <a:rPr lang="en-US" dirty="0"/>
              <a:t>HTTP</a:t>
            </a:r>
            <a:r>
              <a:rPr lang="ar-JO" dirty="0"/>
              <a:t> لاسترجاع المصدر.</a:t>
            </a:r>
            <a:endParaRPr lang="en-US" dirty="0"/>
          </a:p>
          <a:p>
            <a:r>
              <a:rPr lang="ar-SA" dirty="0"/>
              <a:t>ويعتبر </a:t>
            </a:r>
            <a:r>
              <a:rPr lang="ar-JO" dirty="0"/>
              <a:t>جزء "</a:t>
            </a:r>
            <a:r>
              <a:rPr lang="en-US" dirty="0"/>
              <a:t>server.somewhere.com</a:t>
            </a:r>
            <a:r>
              <a:rPr lang="ar-JO" dirty="0"/>
              <a:t>" من </a:t>
            </a:r>
            <a:r>
              <a:rPr lang="en-US" dirty="0"/>
              <a:t>URL</a:t>
            </a:r>
            <a:r>
              <a:rPr lang="ar-JO" dirty="0"/>
              <a:t> اسم المضيف الذي يحدد موقع الخادم الذي يستضيف المصدر.</a:t>
            </a:r>
            <a:endParaRPr lang="en-US" dirty="0"/>
          </a:p>
          <a:p>
            <a:r>
              <a:rPr lang="ar-JO" dirty="0"/>
              <a:t>ويحدد جزء "</a:t>
            </a:r>
            <a:r>
              <a:rPr lang="en-US" dirty="0"/>
              <a:t>folder1/data.html</a:t>
            </a:r>
            <a:r>
              <a:rPr lang="ar-JO" dirty="0"/>
              <a:t>" مسار الدليل على الخادم الذي يقود إلى المصدر ذاته. </a:t>
            </a:r>
            <a:endParaRPr lang="en-US" dirty="0"/>
          </a:p>
          <a:p>
            <a:r>
              <a:rPr lang="ar-JO" dirty="0"/>
              <a:t>وفي هذا المثال، فإن المصدر المحدد من قبل </a:t>
            </a:r>
            <a:r>
              <a:rPr lang="en-US" dirty="0"/>
              <a:t>URL </a:t>
            </a:r>
            <a:r>
              <a:rPr lang="ar-JO" dirty="0"/>
              <a:t>هو الملف المسمى </a:t>
            </a:r>
            <a:r>
              <a:rPr lang="en-US" dirty="0"/>
              <a:t>data.html</a:t>
            </a:r>
            <a:r>
              <a:rPr lang="ar-JO" dirty="0"/>
              <a:t>.</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799"/>
          </a:xfrm>
        </p:spPr>
        <p:txBody>
          <a:bodyPr>
            <a:noAutofit/>
          </a:bodyPr>
          <a:lstStyle/>
          <a:p>
            <a:r>
              <a:rPr lang="ar-JO" sz="2800" dirty="0" smtClean="0">
                <a:effectLst/>
              </a:rPr>
              <a:t/>
            </a:r>
            <a:br>
              <a:rPr lang="ar-JO" sz="2800" dirty="0" smtClean="0">
                <a:effectLst/>
              </a:rPr>
            </a:br>
            <a:r>
              <a:rPr lang="ar-JO" sz="2800" dirty="0">
                <a:effectLst/>
              </a:rPr>
              <a:t/>
            </a:r>
            <a:br>
              <a:rPr lang="ar-JO" sz="2800" dirty="0">
                <a:effectLst/>
              </a:rPr>
            </a:br>
            <a:r>
              <a:rPr lang="ar-JO" sz="2800" dirty="0" smtClean="0">
                <a:effectLst/>
              </a:rPr>
              <a:t/>
            </a:r>
            <a:br>
              <a:rPr lang="ar-JO" sz="2800" dirty="0" smtClean="0">
                <a:effectLst/>
              </a:rPr>
            </a:br>
            <a:r>
              <a:rPr lang="ar-JO" sz="2800" dirty="0" smtClean="0">
                <a:effectLst/>
              </a:rPr>
              <a:t>ما </a:t>
            </a:r>
            <a:r>
              <a:rPr lang="ar-JO" sz="2800" dirty="0">
                <a:effectLst/>
              </a:rPr>
              <a:t>المقصود بالمتصفح؟</a:t>
            </a:r>
            <a:endParaRPr lang="en-US" sz="2800" dirty="0">
              <a:effectLst/>
            </a:endParaRPr>
          </a:p>
        </p:txBody>
      </p:sp>
      <p:sp>
        <p:nvSpPr>
          <p:cNvPr id="3" name="Subtitle 2"/>
          <p:cNvSpPr>
            <a:spLocks noGrp="1"/>
          </p:cNvSpPr>
          <p:nvPr>
            <p:ph type="subTitle" idx="1"/>
          </p:nvPr>
        </p:nvSpPr>
        <p:spPr>
          <a:xfrm>
            <a:off x="381000" y="1143000"/>
            <a:ext cx="8458200" cy="3733800"/>
          </a:xfrm>
        </p:spPr>
        <p:txBody>
          <a:bodyPr>
            <a:noAutofit/>
          </a:bodyPr>
          <a:lstStyle/>
          <a:p>
            <a:r>
              <a:rPr lang="ar-JO" dirty="0"/>
              <a:t>يعتبر متصفح الويب تطبيق برمجيات مبني لغايات استعراض صفحات الويب والتفاعل معها. عندما يقوم المستخدم بتصفح شبكة الإنترنت فإنه يستخدم مستعرض الويب للقيام بذلك.</a:t>
            </a:r>
            <a:endParaRPr lang="en-US" dirty="0"/>
          </a:p>
          <a:p>
            <a:r>
              <a:rPr lang="ar-JO" dirty="0"/>
              <a:t>يستخدم متصفح الويب بروتوكولات </a:t>
            </a:r>
            <a:r>
              <a:rPr lang="en-US" dirty="0"/>
              <a:t>HTTP</a:t>
            </a:r>
            <a:r>
              <a:rPr lang="ar-JO" dirty="0"/>
              <a:t> لاسترجاع تعليمات </a:t>
            </a:r>
            <a:r>
              <a:rPr lang="en-US" dirty="0"/>
              <a:t>HTTP</a:t>
            </a:r>
            <a:r>
              <a:rPr lang="ar-JO" dirty="0"/>
              <a:t> والملفات المرتبطة بها التي تتوافق مع المصدر المحدد في شريط العنوان للمتصفح. وبشكل أساسي، عند إدخال عنوان الويب في شريط العناوين في المتصفح، فإنك تشير إلى  متصفح الويب في ذلك الموقع.</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799"/>
          </a:xfrm>
        </p:spPr>
        <p:txBody>
          <a:bodyPr>
            <a:noAutofit/>
          </a:bodyPr>
          <a:lstStyle/>
          <a:p>
            <a:r>
              <a:rPr lang="ar-JO" sz="2800" dirty="0">
                <a:effectLst/>
              </a:rPr>
              <a:t>ما المقصود بمحرك البحث؟</a:t>
            </a:r>
            <a:endParaRPr lang="en-US" sz="2800" dirty="0">
              <a:effectLst/>
            </a:endParaRPr>
          </a:p>
        </p:txBody>
      </p:sp>
      <p:sp>
        <p:nvSpPr>
          <p:cNvPr id="3" name="Subtitle 2"/>
          <p:cNvSpPr>
            <a:spLocks noGrp="1"/>
          </p:cNvSpPr>
          <p:nvPr>
            <p:ph type="subTitle" idx="1"/>
          </p:nvPr>
        </p:nvSpPr>
        <p:spPr>
          <a:xfrm>
            <a:off x="381000" y="1143000"/>
            <a:ext cx="8458200" cy="4572000"/>
          </a:xfrm>
        </p:spPr>
        <p:txBody>
          <a:bodyPr>
            <a:noAutofit/>
          </a:bodyPr>
          <a:lstStyle/>
          <a:p>
            <a:r>
              <a:rPr lang="ar-JO" dirty="0"/>
              <a:t>يعتبر محرك البحث (في سياق شبكة الشبكة العنكبوتية العالمية) البرنامج الذي يتيح لك إدخال كلمة أو مصطلح محدد، وبعد ذلك يقوم بالبحث عن صفحات الويب والمواقع الالكترونية التي لها مضمون يطابق الكلمة أو المصطلح الذي حددته.</a:t>
            </a:r>
            <a:endParaRPr lang="en-US" dirty="0"/>
          </a:p>
          <a:p>
            <a:r>
              <a:rPr lang="ar-JO" dirty="0"/>
              <a:t>يستعمل المستخدم المتصفح عادة للانتقال إلى صفحة الويب التي يوفرها محرك البحث. وبمجرد وصوله اليها, يقوم المستخدم بإدخال الكلمة أو المصطلح أو العبارة التي يريد البحث عنها في حقل النص الذي يقدمه محرك البحث. وعند هذه المرحلة، ينقر المستخدم على زر معين (يسمى غالبا بحث) يوفره محرك البحث.</a:t>
            </a:r>
            <a:endParaRPr lang="en-US" dirty="0"/>
          </a:p>
        </p:txBody>
      </p:sp>
    </p:spTree>
    <p:extLst>
      <p:ext uri="{BB962C8B-B14F-4D97-AF65-F5344CB8AC3E}">
        <p14:creationId xmlns:p14="http://schemas.microsoft.com/office/powerpoint/2010/main" val="37276865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85799"/>
          </a:xfrm>
        </p:spPr>
        <p:txBody>
          <a:bodyPr>
            <a:normAutofit/>
          </a:bodyPr>
          <a:lstStyle/>
          <a:p>
            <a:pPr algn="ctr"/>
            <a:r>
              <a:rPr lang="ar-JO" sz="3200" dirty="0" smtClean="0"/>
              <a:t>الدرس 4-3: </a:t>
            </a:r>
            <a:r>
              <a:rPr lang="ar-SA" sz="3200" dirty="0">
                <a:effectLst/>
              </a:rPr>
              <a:t>أجهزة الكمبيوتر في مكان العمل</a:t>
            </a:r>
            <a:endParaRPr lang="ar-SA" sz="3200" dirty="0"/>
          </a:p>
        </p:txBody>
      </p:sp>
      <p:sp>
        <p:nvSpPr>
          <p:cNvPr id="3" name="Subtitle 2"/>
          <p:cNvSpPr>
            <a:spLocks noGrp="1"/>
          </p:cNvSpPr>
          <p:nvPr>
            <p:ph type="subTitle" idx="1"/>
          </p:nvPr>
        </p:nvSpPr>
        <p:spPr>
          <a:xfrm>
            <a:off x="685800" y="1219200"/>
            <a:ext cx="7772400" cy="2514600"/>
          </a:xfrm>
        </p:spPr>
        <p:txBody>
          <a:bodyPr>
            <a:normAutofit/>
          </a:bodyPr>
          <a:lstStyle/>
          <a:p>
            <a:r>
              <a:rPr lang="ar-JO" dirty="0"/>
              <a:t>كما تعلم، اتسع نطاق استخدام أجهزة الكمبيوتر حاليا بحيث يمكن العثور عليها في كل قطاع تقريبا في مجتمعنا. وفي هذا الدرس، سنتعرف على بعض التطبيقات العملية لأجهزة الكمبيوتر في الأعمال التجارية والحكومية والرعاية الصحية ونظام التعليم.</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609600"/>
          </a:xfrm>
        </p:spPr>
        <p:txBody>
          <a:bodyPr>
            <a:normAutofit/>
          </a:bodyPr>
          <a:lstStyle/>
          <a:p>
            <a:r>
              <a:rPr lang="ar-JO" sz="2800" dirty="0">
                <a:effectLst/>
              </a:rPr>
              <a:t>أجهزة الكمبيوتر في مؤسسات الأعمال</a:t>
            </a:r>
            <a:endParaRPr lang="en-US" sz="2800" dirty="0">
              <a:effectLst/>
            </a:endParaRPr>
          </a:p>
        </p:txBody>
      </p:sp>
      <p:sp>
        <p:nvSpPr>
          <p:cNvPr id="3" name="Subtitle 2"/>
          <p:cNvSpPr>
            <a:spLocks noGrp="1"/>
          </p:cNvSpPr>
          <p:nvPr>
            <p:ph type="subTitle" idx="1"/>
          </p:nvPr>
        </p:nvSpPr>
        <p:spPr>
          <a:xfrm>
            <a:off x="304800" y="914400"/>
            <a:ext cx="8534400" cy="3276600"/>
          </a:xfrm>
        </p:spPr>
        <p:txBody>
          <a:bodyPr>
            <a:normAutofit/>
          </a:bodyPr>
          <a:lstStyle/>
          <a:p>
            <a:r>
              <a:rPr lang="ar-JO" dirty="0"/>
              <a:t>إذا دخلت أحد المكاتب التجارية في الوقت، ستشاهد على الأرجح جهاز كمبيوتر على كل سطح مكتب. نظرا لقدرة أجهزة الكمبيوتر على تخزين واسترجاع وإيصال المعلومات على نحو فعال جدا، فقد أصبحت أدوات لا غنى عنها في العديد من مؤسسات الأعمال. </a:t>
            </a:r>
            <a:endParaRPr lang="en-US" dirty="0"/>
          </a:p>
          <a:p>
            <a:r>
              <a:rPr lang="ar-JO" dirty="0"/>
              <a:t> فشركات الطيران، على سبيل المثال، تستخدم نظام الحجز الآلي الآن منذ فترة. ويمكن استخدام هذه الأنظمة لتخزين واسترجاع معلومات حجوزات السفر والمعاملات المتعلقة بالسفر.</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0"/>
            <a:ext cx="7772400" cy="534362"/>
          </a:xfrm>
        </p:spPr>
        <p:txBody>
          <a:bodyPr>
            <a:normAutofit/>
          </a:bodyPr>
          <a:lstStyle/>
          <a:p>
            <a:r>
              <a:rPr lang="ar-JO" sz="2800" dirty="0">
                <a:effectLst/>
              </a:rPr>
              <a:t>أجهزة الكمبيوتر في الحكومة</a:t>
            </a:r>
            <a:endParaRPr lang="ar-SA" sz="2800" dirty="0"/>
          </a:p>
        </p:txBody>
      </p:sp>
      <p:sp>
        <p:nvSpPr>
          <p:cNvPr id="3" name="Subtitle 2"/>
          <p:cNvSpPr>
            <a:spLocks noGrp="1"/>
          </p:cNvSpPr>
          <p:nvPr>
            <p:ph type="subTitle" idx="1"/>
          </p:nvPr>
        </p:nvSpPr>
        <p:spPr>
          <a:xfrm>
            <a:off x="-152400" y="1143000"/>
            <a:ext cx="8763000" cy="3886200"/>
          </a:xfrm>
        </p:spPr>
        <p:txBody>
          <a:bodyPr>
            <a:normAutofit/>
          </a:bodyPr>
          <a:lstStyle/>
          <a:p>
            <a:r>
              <a:rPr lang="ar-JO" sz="2500" dirty="0"/>
              <a:t>أصبحت أجهزة الكمبيوتر تستخدم على نطاق واسع جدا في الحكومة. ويتعين على المكاتب الحكومية تخزين كميات ضخمة من المعلومات (الملايين من السجلات)وتنظيمها والحفاظ عليها. وتستخدم أنظمة الكمبيوتر في الحكومة لتخزين ومعالجة الحفاظ على معلومات تسجيل المركبات ومعلومات ضريبة الدخل ومعلومات الضمان الاجتماعي وغيرها.</a:t>
            </a:r>
            <a:endParaRPr lang="en-US" sz="2500" dirty="0"/>
          </a:p>
          <a:p>
            <a:r>
              <a:rPr lang="ar-JO" sz="2500" dirty="0"/>
              <a:t>تستخدم أجهزة الكمبيوتر أيضا لمعالجة وجدولة معلومات الإحصاء الحكومي (وهي مهمة ضخمة). بل إن هناك تطبيقات برمجيات المختلفة متاحة التي تسمح لمستخدمين الكمبيوتر باستكمال ضرائب دخلهم عن طريق أجهزة الكمبيوتر في منازلهم وتقديمها </a:t>
            </a:r>
            <a:r>
              <a:rPr lang="ar-JO" sz="2500" dirty="0" smtClean="0"/>
              <a:t>إلكترونيا.</a:t>
            </a:r>
            <a:endParaRPr lang="ar-SA" sz="25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34362"/>
          </a:xfrm>
        </p:spPr>
        <p:txBody>
          <a:bodyPr>
            <a:normAutofit/>
          </a:bodyPr>
          <a:lstStyle/>
          <a:p>
            <a:r>
              <a:rPr lang="ar-JO" sz="2800" dirty="0">
                <a:effectLst/>
              </a:rPr>
              <a:t>أجهزة الكمبيوتر في مجال الصحة والتعليم</a:t>
            </a:r>
            <a:endParaRPr lang="en-US" sz="2800" dirty="0">
              <a:effectLst/>
            </a:endParaRPr>
          </a:p>
        </p:txBody>
      </p:sp>
      <p:sp>
        <p:nvSpPr>
          <p:cNvPr id="3" name="Subtitle 2"/>
          <p:cNvSpPr>
            <a:spLocks noGrp="1"/>
          </p:cNvSpPr>
          <p:nvPr>
            <p:ph type="subTitle" idx="1"/>
          </p:nvPr>
        </p:nvSpPr>
        <p:spPr>
          <a:xfrm>
            <a:off x="685800" y="1371600"/>
            <a:ext cx="7772400" cy="3962400"/>
          </a:xfrm>
        </p:spPr>
        <p:txBody>
          <a:bodyPr>
            <a:normAutofit/>
          </a:bodyPr>
          <a:lstStyle/>
          <a:p>
            <a:r>
              <a:rPr lang="ar-JO" dirty="0"/>
              <a:t>تكتسب أجهزة الكمبيوتر أيضا استخدام أوسع في قطاعات الرعاية الصحية والتعليم. وفي نظام الرعاية الصحية، يمكن تخزين وتنظيم المعلومات حول المرضى في أنظمة الكمبيوتر والسجلات الطبية الإلكترونية. وتتيح هذه الصيغة الإلكترونية الوصول السريع لمعلومات المريض الطبية عند الحاجة اليها خلال الرعاية.</a:t>
            </a:r>
            <a:endParaRPr lang="en-US" dirty="0"/>
          </a:p>
          <a:p>
            <a:r>
              <a:rPr lang="ar-JO" dirty="0"/>
              <a:t>ويوجد أيضا أنواع مختلفة من أجهزة الكمبيوتر التي تتحكم بالمعدات الطبية (أجهزة الكمبيوتر التي تتحكم بأجهزة العلاج بالموجات على سبيل المثال) التي يتم استخدامها في العديد من المستشفيات والعيادات الطبية لتشخيص وعلاج الأمراض.</a:t>
            </a:r>
            <a:endParaRPr lang="ar-SA"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01000" cy="781050"/>
          </a:xfrm>
        </p:spPr>
        <p:txBody>
          <a:bodyPr>
            <a:normAutofit/>
          </a:bodyPr>
          <a:lstStyle/>
          <a:p>
            <a:pPr algn="ctr"/>
            <a:r>
              <a:rPr lang="en-US" sz="3200" b="1" dirty="0" smtClean="0"/>
              <a:t> </a:t>
            </a:r>
            <a:r>
              <a:rPr lang="ar-SA" sz="3200" b="1" dirty="0" smtClean="0"/>
              <a:t>الدرس 4-4: </a:t>
            </a:r>
            <a:r>
              <a:rPr lang="ar-SA" sz="3200" dirty="0">
                <a:effectLst/>
              </a:rPr>
              <a:t>العالم الإلكتروني</a:t>
            </a:r>
            <a:endParaRPr lang="en-US" sz="3200" b="1" dirty="0"/>
          </a:p>
        </p:txBody>
      </p:sp>
      <p:sp>
        <p:nvSpPr>
          <p:cNvPr id="3" name="Subtitle 2"/>
          <p:cNvSpPr>
            <a:spLocks noGrp="1"/>
          </p:cNvSpPr>
          <p:nvPr>
            <p:ph type="subTitle" idx="1"/>
          </p:nvPr>
        </p:nvSpPr>
        <p:spPr>
          <a:xfrm>
            <a:off x="457200" y="1066800"/>
            <a:ext cx="8001000" cy="4953000"/>
          </a:xfrm>
        </p:spPr>
        <p:txBody>
          <a:bodyPr>
            <a:normAutofit/>
          </a:bodyPr>
          <a:lstStyle/>
          <a:p>
            <a:r>
              <a:rPr lang="ar-SA" dirty="0"/>
              <a:t>كما هو واضح في الموضوعات التي تمت مناقشتها في الدروس السابقة، فقد كان لأجهزة الكمبيوتر وتكنولوجيا المعلومات تأثير على طريقة عمل الناس وتواصلهم في مجال الأعمال والصناعة،</a:t>
            </a:r>
            <a:r>
              <a:rPr lang="en-US" dirty="0"/>
              <a:t> </a:t>
            </a:r>
            <a:r>
              <a:rPr lang="ar-SA" dirty="0"/>
              <a:t>والرعاية</a:t>
            </a:r>
            <a:r>
              <a:rPr lang="en-US" dirty="0"/>
              <a:t> </a:t>
            </a:r>
            <a:r>
              <a:rPr lang="ar-SA" dirty="0"/>
              <a:t>الصحية، وفي الأنظمة الحكومية.</a:t>
            </a:r>
            <a:endParaRPr lang="en-US" dirty="0"/>
          </a:p>
          <a:p>
            <a:r>
              <a:rPr lang="ar-SA" dirty="0"/>
              <a:t>وبسبب التطور السريع في أجهزة الكمبيوتر والإنترنت فإن</a:t>
            </a:r>
            <a:r>
              <a:rPr lang="en-US" dirty="0"/>
              <a:t> </a:t>
            </a:r>
            <a:r>
              <a:rPr lang="ar-SA" dirty="0"/>
              <a:t>الأفراد</a:t>
            </a:r>
            <a:r>
              <a:rPr lang="en-US" dirty="0"/>
              <a:t> </a:t>
            </a:r>
            <a:r>
              <a:rPr lang="ar-SA" dirty="0"/>
              <a:t>والمنظمات حول العالم تستفيد من الوسائل الجديدة للوصول إلى المعلومات والاتصال والقيام بالأعمال التجارية. وفي هذا الدرس، سنتعلم عن البريد الإلكتروني والرسائل الفورية والتجارة الإلكترونية وهي ثلاثة تطورات اصبحت متاحة بفضل</a:t>
            </a:r>
            <a:r>
              <a:rPr lang="en-US" dirty="0"/>
              <a:t> </a:t>
            </a:r>
            <a:r>
              <a:rPr lang="ar-SA" dirty="0"/>
              <a:t>استخدام مبتكر لأجهزة الكمبيوتر والإنترنت</a:t>
            </a:r>
            <a:r>
              <a:rPr lang="ar-JO" dirty="0"/>
              <a:t>.</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1"/>
            <a:ext cx="7772400" cy="533399"/>
          </a:xfrm>
        </p:spPr>
        <p:txBody>
          <a:bodyPr>
            <a:normAutofit/>
          </a:bodyPr>
          <a:lstStyle/>
          <a:p>
            <a:r>
              <a:rPr lang="ar-SA" sz="2800" dirty="0">
                <a:effectLst/>
              </a:rPr>
              <a:t>البريد الإلكتروني</a:t>
            </a:r>
            <a:endParaRPr lang="en-US" sz="2800" dirty="0">
              <a:effectLst/>
            </a:endParaRPr>
          </a:p>
        </p:txBody>
      </p:sp>
      <p:sp>
        <p:nvSpPr>
          <p:cNvPr id="3" name="Subtitle 2"/>
          <p:cNvSpPr>
            <a:spLocks noGrp="1"/>
          </p:cNvSpPr>
          <p:nvPr>
            <p:ph type="subTitle" idx="1"/>
          </p:nvPr>
        </p:nvSpPr>
        <p:spPr>
          <a:xfrm>
            <a:off x="304800" y="838200"/>
            <a:ext cx="8382000" cy="3962400"/>
          </a:xfrm>
        </p:spPr>
        <p:txBody>
          <a:bodyPr>
            <a:normAutofit/>
          </a:bodyPr>
          <a:lstStyle/>
          <a:p>
            <a:r>
              <a:rPr lang="ar-SA" dirty="0"/>
              <a:t>مصطلح البريد يرمز إلى البريد الإلكتروني، الذي يشير إلى الرسالة الإلكترونية التي يتم إرسالها عبر شبكة الكمبيوتر (غالبا الإنترنت) إلى مستلم معين بواسطة عنوان البريد الإلكتروني.</a:t>
            </a:r>
            <a:endParaRPr lang="en-US" dirty="0"/>
          </a:p>
          <a:p>
            <a:r>
              <a:rPr lang="ar-SA" dirty="0"/>
              <a:t>ويستخدم البريد الإلكتروني بشكل واسع جدا كنوع من الاتصالات في الآونة الأخيرة، وترسل الآلاف المؤلفة من رسائل البريد الإلكتروني يوميا ومن أجهزة الكمبيوتر في كافة أنحاء العالم</a:t>
            </a:r>
            <a:r>
              <a:rPr lang="ar-JO" dirty="0"/>
              <a:t>.</a:t>
            </a:r>
            <a:endParaRPr lang="en-US" dirty="0"/>
          </a:p>
          <a:p>
            <a:r>
              <a:rPr lang="ar-SA" dirty="0"/>
              <a:t>في العديد من المنظمات، أصبح البريد الإلكتروني قناة الاتصال المفضلة لمذكرات المكاتب المتبادلة والتبليغات والمذكرات والطلبات وغير ذلك.</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686762"/>
          </a:xfrm>
        </p:spPr>
        <p:txBody>
          <a:bodyPr>
            <a:normAutofit/>
          </a:bodyPr>
          <a:lstStyle/>
          <a:p>
            <a:r>
              <a:rPr lang="ar-JO" sz="2800" dirty="0">
                <a:effectLst/>
              </a:rPr>
              <a:t>الرسائل الفورية</a:t>
            </a:r>
            <a:endParaRPr lang="en-US" sz="2800" dirty="0">
              <a:effectLst/>
            </a:endParaRPr>
          </a:p>
        </p:txBody>
      </p:sp>
      <p:sp>
        <p:nvSpPr>
          <p:cNvPr id="3" name="Subtitle 2"/>
          <p:cNvSpPr>
            <a:spLocks noGrp="1"/>
          </p:cNvSpPr>
          <p:nvPr>
            <p:ph type="subTitle" idx="1"/>
          </p:nvPr>
        </p:nvSpPr>
        <p:spPr>
          <a:xfrm>
            <a:off x="685800" y="914400"/>
            <a:ext cx="7772400" cy="4038600"/>
          </a:xfrm>
        </p:spPr>
        <p:txBody>
          <a:bodyPr>
            <a:normAutofit/>
          </a:bodyPr>
          <a:lstStyle/>
          <a:p>
            <a:r>
              <a:rPr lang="ar-JO" dirty="0"/>
              <a:t>تعتبر الرسائل الفورية نموذجا آخر من اتصالات الكمبيوتر شبيهة بالبريد الإلكتروني. والاختلاف الرئيسي عن البريد الإلكتروني هو أن الرسائل الفورية تتم في نفس اللحظة.</a:t>
            </a:r>
            <a:endParaRPr lang="en-US" dirty="0"/>
          </a:p>
          <a:p>
            <a:r>
              <a:rPr lang="ar-JO" dirty="0"/>
              <a:t>عند الاتصال بشخص بواسطة الرسائل الفورية، ترسل الرسالة مباشرة وعلى الفور للمستلم، والتأخير الوحيد وهو طول الفترة الزمنية التي تستغرقها الرسالة للانتقال عبر البنية التحتية لشبكة الاتصال للمستلم. وعندما يتلقى المستلم رسالة، فيمكنه الرد فورا، وتشاهد الرد على جهاز الكمبيوتر الخاص بك بعد لحظات. كما يمكن استخدام الرسائل الفورية لإرسال المستندات، او الصور أو غيرها من المرفقات.</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1935</TotalTime>
  <Words>9839</Words>
  <Application>Microsoft Office PowerPoint</Application>
  <PresentationFormat>On-screen Show (4:3)</PresentationFormat>
  <Paragraphs>503</Paragraphs>
  <Slides>133</Slides>
  <Notes>0</Notes>
  <HiddenSlides>0</HiddenSlides>
  <MMClips>0</MMClips>
  <ScaleCrop>false</ScaleCrop>
  <HeadingPairs>
    <vt:vector size="4" baseType="variant">
      <vt:variant>
        <vt:lpstr>Theme</vt:lpstr>
      </vt:variant>
      <vt:variant>
        <vt:i4>1</vt:i4>
      </vt:variant>
      <vt:variant>
        <vt:lpstr>Slide Titles</vt:lpstr>
      </vt:variant>
      <vt:variant>
        <vt:i4>133</vt:i4>
      </vt:variant>
    </vt:vector>
  </HeadingPairs>
  <TitlesOfParts>
    <vt:vector size="134" baseType="lpstr">
      <vt:lpstr>Concourse</vt:lpstr>
      <vt:lpstr>PowerPoint Presentation</vt:lpstr>
      <vt:lpstr>القسم 1: مفاهيم عامة</vt:lpstr>
      <vt:lpstr>القسم 1: مفاهيم عامة</vt:lpstr>
      <vt:lpstr> الدرس 1-1: المصطلحات الاساسية</vt:lpstr>
      <vt:lpstr>ما هو الكمبيوتر؟ </vt:lpstr>
      <vt:lpstr>ما هي المكونات المادية؟</vt:lpstr>
      <vt:lpstr>ما هي البرمجيات؟</vt:lpstr>
      <vt:lpstr>ما هي الاجهزة الطرفية؟</vt:lpstr>
      <vt:lpstr>ماذا تعني تقنية المعلومات؟</vt:lpstr>
      <vt:lpstr>الدرس 1-2: انواع اجهزة الكمبيوتر </vt:lpstr>
      <vt:lpstr>أجهزة الكمبيوتر الرئيسية </vt:lpstr>
      <vt:lpstr>ما هو كمبيوتر الشبكة؟</vt:lpstr>
      <vt:lpstr>ما هو الكمبيوتر المحمول؟</vt:lpstr>
      <vt:lpstr>ما هو المساعد الشخصي الرقمي PDA؟</vt:lpstr>
      <vt:lpstr> الدرس 1-3: اجزاء الكمبيوتر الشخصي </vt:lpstr>
      <vt:lpstr>ذاكرة الوصول العشوائي(RAM) </vt:lpstr>
      <vt:lpstr>النواقل </vt:lpstr>
      <vt:lpstr>أجهزة المدخلات والمخرجات</vt:lpstr>
      <vt:lpstr>محركات الاقراص </vt:lpstr>
      <vt:lpstr>علبة تزويد الطاقة والمراوح </vt:lpstr>
      <vt:lpstr>المزيد من المعلومات حول الاجهزة الطرفية </vt:lpstr>
      <vt:lpstr>منافذ المكونات المادية </vt:lpstr>
      <vt:lpstr>الدرس 1-4: كيف يعمل جهاز الكمبيوتر الشخصي </vt:lpstr>
      <vt:lpstr>سرعة وحدة المعالجة المركزية والاداء </vt:lpstr>
      <vt:lpstr>ذاكرة الوصول العشوائي واداء جهاز الكمبيوتر </vt:lpstr>
      <vt:lpstr>كيف تؤثر التطبيقات على اداء جهاز الكمبيوتر </vt:lpstr>
      <vt:lpstr>العوامل الاخرى </vt:lpstr>
      <vt:lpstr>القسم 2: المكونات المادية</vt:lpstr>
      <vt:lpstr>القسم 2: المكونات المادية</vt:lpstr>
      <vt:lpstr>الدرس 2-1: وحدة المعالجة المركزية والذاكرة </vt:lpstr>
      <vt:lpstr>ما هي وحدة المعالجة المركزية؟</vt:lpstr>
      <vt:lpstr>ما الذي تقوم به وحدة المعالجة المركزية؟</vt:lpstr>
      <vt:lpstr>ذاكرة الوصول العشوائي وذاكرة القراءة فقط </vt:lpstr>
      <vt:lpstr>قياس الذاكرة </vt:lpstr>
      <vt:lpstr> الدرس 2-2: أجهزة المدخلات</vt:lpstr>
      <vt:lpstr>الماوس </vt:lpstr>
      <vt:lpstr>الماسح الضوئي </vt:lpstr>
      <vt:lpstr>الميكروفون </vt:lpstr>
      <vt:lpstr>الدرس 2-3 أجهزة المخرجات </vt:lpstr>
      <vt:lpstr>الطابعات</vt:lpstr>
      <vt:lpstr>شاشات اللمس </vt:lpstr>
      <vt:lpstr>السماعات</vt:lpstr>
      <vt:lpstr>الطابعات الراسمة </vt:lpstr>
      <vt:lpstr> الدرس 2-4: اجهزة التخزين الثانوية </vt:lpstr>
      <vt:lpstr>المصطلحات الشائعة </vt:lpstr>
      <vt:lpstr>محركات الاقراص الصلبة HDD</vt:lpstr>
      <vt:lpstr>الاقراص المرنة </vt:lpstr>
      <vt:lpstr>المحركات المضغوطة </vt:lpstr>
      <vt:lpstr>محركات USB </vt:lpstr>
      <vt:lpstr>كاتردج البيانات Data Cartridges. </vt:lpstr>
      <vt:lpstr>الاقراص المضغوطة واقراص DVD </vt:lpstr>
      <vt:lpstr> القسم 3: البرمجيات </vt:lpstr>
      <vt:lpstr> القسم 3: البرمجيات </vt:lpstr>
      <vt:lpstr>الدرس 3-1: الأساسيات </vt:lpstr>
      <vt:lpstr>ما هو نظام التشغيل؟</vt:lpstr>
      <vt:lpstr>ما هي التطبيقات؟</vt:lpstr>
      <vt:lpstr>ماذا يعني مصطلح الاصدارات؟</vt:lpstr>
      <vt:lpstr>ما هي التحديثات؟</vt:lpstr>
      <vt:lpstr>ما هي واجهة المستخدم الرسوميةGUI؟</vt:lpstr>
      <vt:lpstr>الدرس 3-2: أنظمة التشغيل والتطبيقات </vt:lpstr>
      <vt:lpstr>ما الذي يقوم به نظام التشغيل؟</vt:lpstr>
      <vt:lpstr>ما الذي تقوم به تطبيقات البرمجيات؟</vt:lpstr>
      <vt:lpstr>الدرس 3-3: كيفية بناء البرمجيات؟</vt:lpstr>
      <vt:lpstr>مرحلة التصميم </vt:lpstr>
      <vt:lpstr>البرمجة</vt:lpstr>
      <vt:lpstr>الاختبار </vt:lpstr>
      <vt:lpstr>الدرس 3-4: انواع البرمجيات </vt:lpstr>
      <vt:lpstr>ما هي البرامج شبه المجانية؟</vt:lpstr>
      <vt:lpstr>ما هي البرامج المجانية؟</vt:lpstr>
      <vt:lpstr>ما هي اتفاقيات ترخيص المستخدم النهائيEULA؟</vt:lpstr>
      <vt:lpstr>كيف اتحقق من اصدار البرمجيات؟</vt:lpstr>
      <vt:lpstr>كيفية التحقق من رقم تعريف المنتج؟</vt:lpstr>
      <vt:lpstr>الدرس 3-5: المسائل القانونية</vt:lpstr>
      <vt:lpstr>ما هي حقوق التأليف والنشر؟</vt:lpstr>
      <vt:lpstr>ما هي تشريعات حماية البيانات؟</vt:lpstr>
      <vt:lpstr>كيف تنطبق حقوق التأليف على البرمجيات مقابل الملفات؟</vt:lpstr>
      <vt:lpstr>ما الذي ينبغي تنزيله؟</vt:lpstr>
      <vt:lpstr>ما ينبغي معرفته عند استخدام المواد؟</vt:lpstr>
      <vt:lpstr>ما ينبغي معرفته عن مشاركة المواد؟ </vt:lpstr>
      <vt:lpstr>الدرس 4-1: المصطلحات الأساسية</vt:lpstr>
      <vt:lpstr>الملقمModem </vt:lpstr>
      <vt:lpstr>شبكة المنطقة المحلية LAN</vt:lpstr>
      <vt:lpstr>شبكة المنطقة الواسعة WAN</vt:lpstr>
      <vt:lpstr>ما المقصود بالعميل  Client؟</vt:lpstr>
      <vt:lpstr>ما المقصود بالخادم  server؟</vt:lpstr>
      <vt:lpstr>ما المقصود بالإنترنت؟</vt:lpstr>
      <vt:lpstr>ما المقصود بالشبكة العنكبوتية العالمية  www؟</vt:lpstr>
      <vt:lpstr>الدرس 4-2: المفاهيم الأساسية للإنترنت</vt:lpstr>
      <vt:lpstr>الإنترنت مقابل الشبكة العنكبوتية العالمية</vt:lpstr>
      <vt:lpstr>فهم عناوين الويب</vt:lpstr>
      <vt:lpstr>   ما المقصود بالمتصفح؟</vt:lpstr>
      <vt:lpstr>ما المقصود بمحرك البحث؟</vt:lpstr>
      <vt:lpstr>الدرس 4-3: أجهزة الكمبيوتر في مكان العمل</vt:lpstr>
      <vt:lpstr>أجهزة الكمبيوتر في مؤسسات الأعمال</vt:lpstr>
      <vt:lpstr>أجهزة الكمبيوتر في الحكومة</vt:lpstr>
      <vt:lpstr>أجهزة الكمبيوتر في مجال الصحة والتعليم</vt:lpstr>
      <vt:lpstr> الدرس 4-4: العالم الإلكتروني</vt:lpstr>
      <vt:lpstr>البريد الإلكتروني</vt:lpstr>
      <vt:lpstr>الرسائل الفورية</vt:lpstr>
      <vt:lpstr>التجارة الإلكترونية</vt:lpstr>
      <vt:lpstr>ما هو مبدأ عمل التجارة الإلكترونية؟</vt:lpstr>
      <vt:lpstr>مزايا وعيوب التجارة الإلكترونية</vt:lpstr>
      <vt:lpstr>مزايا وعيوب التجارة الإلكترونية</vt:lpstr>
      <vt:lpstr> الدرس 4-5: السلامة والبيئة</vt:lpstr>
      <vt:lpstr> فحص الكابلات</vt:lpstr>
      <vt:lpstr>فحص وصلات الطاقة</vt:lpstr>
      <vt:lpstr>إعادة تدوير الورق والكاتريدجات</vt:lpstr>
      <vt:lpstr>أجهزة الكمبيوتر والبيئة</vt:lpstr>
      <vt:lpstr> القسم 5:  عنصر الأمان</vt:lpstr>
      <vt:lpstr> القسم 5:  عنصر الأمان</vt:lpstr>
      <vt:lpstr>  الدرس 5-1: أن تكون استباقيا</vt:lpstr>
      <vt:lpstr>السياسات الأمنية</vt:lpstr>
      <vt:lpstr>الإجراءات المتعلقة بالاختراقات الأمنية</vt:lpstr>
      <vt:lpstr>ماذا يمكن للموظفين القيام به؟</vt:lpstr>
      <vt:lpstr>ماذا يمكن للمسؤولين القيام به؟</vt:lpstr>
      <vt:lpstr> الدرس 5-2 التعريف بنفسك</vt:lpstr>
      <vt:lpstr>ما هو هوية تعريف المستخدم</vt:lpstr>
      <vt:lpstr>ما المقصود بكلمة المرور؟</vt:lpstr>
      <vt:lpstr>ما المقصود بحق الوصول؟</vt:lpstr>
      <vt:lpstr> الدرس 5-3: حماية البيانات</vt:lpstr>
      <vt:lpstr>لماذا النسخ الاحتياطية للبيانات؟</vt:lpstr>
      <vt:lpstr>أساليب النسخ الاحتياطي</vt:lpstr>
      <vt:lpstr> الدرس 5-4: التعرف على البرامج الضارة</vt:lpstr>
      <vt:lpstr>ما المقصود بفيروسات الكمبيوتر؟</vt:lpstr>
      <vt:lpstr>ما المقصود ببرامج التجسس؟</vt:lpstr>
      <vt:lpstr>ما المقصود ببرامج Adware؟</vt:lpstr>
      <vt:lpstr>التخلص من الفيروسات وحجرها</vt:lpstr>
      <vt:lpstr> الدرس 5-5: الوقاية من البرامج الضارة</vt:lpstr>
      <vt:lpstr>ماذا يمكن ولا يمكن لبرامج مكافحة البرامج الضارة أن تفعل</vt:lpstr>
      <vt:lpstr>ماذا يجب عمله عندما الاصابة بفيروس</vt:lpstr>
      <vt:lpstr>تحديث البرامج باستمرار</vt:lpstr>
      <vt:lpstr>القيام بالفحص المنتظم</vt:lpstr>
      <vt:lpstr>تعليمات السلامة</vt:lpstr>
    </vt:vector>
  </TitlesOfParts>
  <Company>tago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1: البداية</dc:title>
  <dc:creator>Oday Al-Qasem</dc:creator>
  <cp:lastModifiedBy>Alaa Abuatyah</cp:lastModifiedBy>
  <cp:revision>192</cp:revision>
  <dcterms:created xsi:type="dcterms:W3CDTF">2011-12-11T15:08:42Z</dcterms:created>
  <dcterms:modified xsi:type="dcterms:W3CDTF">2012-06-07T08:55:23Z</dcterms:modified>
</cp:coreProperties>
</file>