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7">
  <p:sldMasterIdLst>
    <p:sldMasterId id="2147483660" r:id="rId1"/>
  </p:sldMasterIdLst>
  <p:sldIdLst>
    <p:sldId id="538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542" r:id="rId14"/>
    <p:sldId id="543" r:id="rId15"/>
    <p:sldId id="269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29" r:id="rId77"/>
    <p:sldId id="331" r:id="rId78"/>
    <p:sldId id="332" r:id="rId7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79" autoAdjust="0"/>
    <p:restoredTop sz="94676" autoAdjust="0"/>
  </p:normalViewPr>
  <p:slideViewPr>
    <p:cSldViewPr>
      <p:cViewPr>
        <p:scale>
          <a:sx n="78" d="100"/>
          <a:sy n="78" d="100"/>
        </p:scale>
        <p:origin x="-133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45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 u="sng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6019800"/>
            <a:ext cx="9147765" cy="8452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itle 7"/>
          <p:cNvSpPr txBox="1">
            <a:spLocks/>
          </p:cNvSpPr>
          <p:nvPr userDrawn="1"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0153AE-4F0E-4DEF-AB39-190458C68A17}" type="datetimeFigureOut">
              <a:rPr lang="ar-SA" smtClean="0"/>
              <a:pPr/>
              <a:t>09/07/1433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0EB1C0-FA3A-4485-9C89-742756E44AE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addons.com/" TargetMode="Externa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7924800" cy="5714999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فتح إنترنت إكسبلورر</a:t>
            </a:r>
            <a:endParaRPr lang="ar-JO" b="1" dirty="0" smtClean="0"/>
          </a:p>
          <a:p>
            <a:r>
              <a:rPr lang="ar-SA" dirty="0" smtClean="0"/>
              <a:t>يمكن تشغيل المستعرض ببعض الطرق المختلفة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قائمة </a:t>
            </a:r>
            <a:r>
              <a:rPr lang="ar-SA" dirty="0" err="1" smtClean="0"/>
              <a:t>البدء.</a:t>
            </a:r>
            <a:r>
              <a:rPr lang="ar-SA" dirty="0" smtClean="0"/>
              <a:t> </a:t>
            </a:r>
            <a:endParaRPr lang="en-US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شريط المهام.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أيقونة سطح المكتب</a:t>
            </a:r>
            <a:endParaRPr lang="ar-JO" dirty="0" smtClean="0"/>
          </a:p>
          <a:p>
            <a:pPr marL="514350" indent="-514350"/>
            <a:endParaRPr lang="ar-JO" dirty="0"/>
          </a:p>
          <a:p>
            <a:pPr marL="514350" indent="-514350"/>
            <a:r>
              <a:rPr lang="ar-SA" b="1" dirty="0" smtClean="0"/>
              <a:t>إعداد إنترنت إكسبلورر </a:t>
            </a:r>
            <a:endParaRPr lang="ar-JO" b="1" dirty="0" smtClean="0"/>
          </a:p>
          <a:p>
            <a:pPr marL="514350" indent="-514350"/>
            <a:r>
              <a:rPr lang="ar-SA" dirty="0" smtClean="0"/>
              <a:t>سيطلب منك عند فتح إنترنت إكسبلورر لأول مرة القيام بإجراء الإعداد</a:t>
            </a:r>
            <a:r>
              <a:rPr lang="ar-JO" dirty="0" smtClean="0"/>
              <a:t> </a:t>
            </a:r>
          </a:p>
          <a:p>
            <a:pPr marL="514350" indent="-514350"/>
            <a:r>
              <a:rPr lang="ar-SA" dirty="0" smtClean="0"/>
              <a:t>الأولي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أدناه خيارات الإعداد</a:t>
            </a:r>
            <a:r>
              <a:rPr lang="ar-JO" dirty="0" smtClean="0"/>
              <a:t> </a:t>
            </a:r>
            <a:r>
              <a:rPr lang="ar-SA" dirty="0" smtClean="0"/>
              <a:t>الأخرى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موفر البحث 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تحديثات البحث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مسرعات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طريقة عرض التوافق</a:t>
            </a:r>
            <a:endParaRPr lang="ar-J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/>
          <a:lstStyle/>
          <a:p>
            <a:r>
              <a:rPr lang="ar-SA" b="1" dirty="0" smtClean="0"/>
              <a:t>إغلاق إنترنت إكسبلورر </a:t>
            </a:r>
            <a:endParaRPr lang="ar-JO" b="1" dirty="0" smtClean="0"/>
          </a:p>
          <a:p>
            <a:r>
              <a:rPr lang="ar-SA" dirty="0" smtClean="0"/>
              <a:t>لإغلاق إنترنت إكسبلورر، أنقر على </a:t>
            </a:r>
            <a:r>
              <a:rPr lang="en-US" dirty="0" smtClean="0"/>
              <a:t>X</a:t>
            </a:r>
            <a:r>
              <a:rPr lang="ar-JO" dirty="0" smtClean="0"/>
              <a:t> في الركن العلوي الأيمن من النافذة</a:t>
            </a:r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dirty="0" smtClean="0"/>
              <a:t>يمكنك إغلاق إنترنت إكسبلورر أيضاً بالنقر على يمين الفارة على أيقونة شريط المهام والنقر على إغلاق ويندوز في قائمة </a:t>
            </a:r>
            <a:r>
              <a:rPr lang="ar-SA" dirty="0" err="1" smtClean="0"/>
              <a:t>الإنتقال</a:t>
            </a:r>
            <a:r>
              <a:rPr lang="ar-SA" dirty="0" smtClean="0"/>
              <a:t> </a:t>
            </a:r>
            <a:r>
              <a:rPr lang="ar-SA" dirty="0" err="1" smtClean="0"/>
              <a:t>السريع:</a:t>
            </a:r>
            <a:r>
              <a:rPr lang="ar-SA" dirty="0" smtClean="0"/>
              <a:t> </a:t>
            </a: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295400"/>
            <a:ext cx="18288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810000"/>
            <a:ext cx="3324225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555625"/>
          </a:xfrm>
        </p:spPr>
        <p:txBody>
          <a:bodyPr>
            <a:normAutofit/>
          </a:bodyPr>
          <a:lstStyle/>
          <a:p>
            <a:pPr algn="ctr"/>
            <a:r>
              <a:rPr lang="ar-JO" sz="2800" dirty="0" smtClean="0"/>
              <a:t>الدرس 1-3: واجهة تطبيق إنترنت إكسبلورر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838200"/>
            <a:ext cx="8077200" cy="5181600"/>
          </a:xfrm>
        </p:spPr>
        <p:txBody>
          <a:bodyPr>
            <a:normAutofit/>
          </a:bodyPr>
          <a:lstStyle/>
          <a:p>
            <a:r>
              <a:rPr lang="ar-SA" b="1" dirty="0" smtClean="0"/>
              <a:t>نظرة عامة على واجهة التطبيق</a:t>
            </a:r>
            <a:endParaRPr lang="ar-JO" b="1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منطقة الأوامر</a:t>
            </a:r>
            <a:r>
              <a:rPr lang="ar-JO" dirty="0" err="1" smtClean="0"/>
              <a:t>:</a:t>
            </a:r>
            <a:r>
              <a:rPr lang="ar-SA" dirty="0" smtClean="0"/>
              <a:t>هي المنطقة التي تطبع فيها عنوان</a:t>
            </a:r>
            <a:r>
              <a:rPr lang="ar-JO" dirty="0" smtClean="0"/>
              <a:t> </a:t>
            </a:r>
            <a:r>
              <a:rPr lang="ar-SA" dirty="0" smtClean="0"/>
              <a:t>إلكتروني،</a:t>
            </a:r>
            <a:r>
              <a:rPr lang="ar-JO" dirty="0" smtClean="0"/>
              <a:t> </a:t>
            </a:r>
            <a:r>
              <a:rPr lang="ar-SA" dirty="0" smtClean="0"/>
              <a:t>وتبحث عن معلومات</a:t>
            </a:r>
            <a:r>
              <a:rPr lang="ar-JO" dirty="0" smtClean="0"/>
              <a:t> </a:t>
            </a:r>
            <a:r>
              <a:rPr lang="ar-SA" dirty="0" smtClean="0"/>
              <a:t>وتتنقل بين </a:t>
            </a:r>
            <a:r>
              <a:rPr lang="ar-SA" dirty="0" err="1" smtClean="0"/>
              <a:t>الصفحات.</a:t>
            </a:r>
            <a:r>
              <a:rPr lang="ar-SA" dirty="0" smtClean="0"/>
              <a:t> المكونات الرئيسية في هذا الجانب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أزرار الرجوع للخلف والتقدم </a:t>
            </a:r>
            <a:r>
              <a:rPr lang="ar-SA" dirty="0" err="1" smtClean="0"/>
              <a:t>للأمام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شريط العنوان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شريط البحث 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شريط المفضلة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مواقع وبرامج مكملة مقترحة</a:t>
            </a:r>
            <a:endParaRPr lang="ar-JO" dirty="0" smtClean="0"/>
          </a:p>
          <a:p>
            <a:pPr marL="514350" lvl="0" indent="-514350">
              <a:buFont typeface="+mj-lt"/>
              <a:buAutoNum type="arabicParenR"/>
            </a:pPr>
            <a:r>
              <a:rPr lang="ar-SA" dirty="0" smtClean="0"/>
              <a:t>شريط الأوامر </a:t>
            </a:r>
            <a:endParaRPr lang="ar-JO" dirty="0" smtClean="0"/>
          </a:p>
          <a:p>
            <a:pPr marL="514350" lvl="0" indent="-514350"/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181600"/>
            <a:ext cx="6553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7772400" cy="4277911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A" b="1" dirty="0" smtClean="0"/>
              <a:t>استخدام شريط القائمة</a:t>
            </a:r>
            <a:endParaRPr lang="en-US" b="1" dirty="0" smtClean="0"/>
          </a:p>
          <a:p>
            <a:r>
              <a:rPr lang="ar-SA" dirty="0" smtClean="0"/>
              <a:t>شريط القائمة غير ظاهر تلقائياً، لأنه يمكن بالنسبة لمعظم الناس القيام بأي عمل يحتاجونه بالأوامر الموجودة في منطقة الأوامر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الملف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تحرير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عرض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المفضلة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الأدوات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تعليمات</a:t>
            </a:r>
            <a:endParaRPr lang="ar-S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41243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772400" cy="5638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A" dirty="0" smtClean="0"/>
              <a:t>استخدام شريط المستكشف</a:t>
            </a:r>
            <a:endParaRPr lang="ar-JO" dirty="0" smtClean="0"/>
          </a:p>
          <a:p>
            <a:r>
              <a:rPr lang="ar-SA" dirty="0" smtClean="0"/>
              <a:t>شريط المستكشف عبارة عن عرض خاص يسمح لك بمشاهدة مفضلاتك، موجز المواقع الكترونية</a:t>
            </a:r>
            <a:r>
              <a:rPr lang="ar-JO" dirty="0" smtClean="0"/>
              <a:t>، وتاريخ المستعرض(المحفوظات</a:t>
            </a:r>
            <a:r>
              <a:rPr lang="ar-JO" dirty="0" err="1" smtClean="0"/>
              <a:t>)</a:t>
            </a:r>
            <a:endParaRPr lang="ar-JO" dirty="0" smtClean="0"/>
          </a:p>
          <a:p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استخدام شريط البحث</a:t>
            </a:r>
            <a:endParaRPr lang="ar-JO" dirty="0" smtClean="0"/>
          </a:p>
          <a:p>
            <a:r>
              <a:rPr lang="ar-SA" dirty="0" smtClean="0"/>
              <a:t>يقع شريط البحث أعلى نافذة إنترنت </a:t>
            </a:r>
            <a:r>
              <a:rPr lang="ar-SA" dirty="0" err="1" smtClean="0"/>
              <a:t>إكسبلورر.</a:t>
            </a:r>
            <a:r>
              <a:rPr lang="ar-SA" dirty="0" smtClean="0"/>
              <a:t> يظهر شريط البحث أيضاً مزود البحث المُستَخدَم </a:t>
            </a:r>
            <a:r>
              <a:rPr lang="ar-SA" dirty="0" err="1" smtClean="0"/>
              <a:t>حالياً:</a:t>
            </a:r>
            <a:r>
              <a:rPr lang="ar-SA" dirty="0" smtClean="0"/>
              <a:t> </a:t>
            </a:r>
            <a:endParaRPr lang="ar-JO" dirty="0" smtClean="0"/>
          </a:p>
          <a:p>
            <a:endParaRPr lang="ar-JO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شريط التمرير</a:t>
            </a:r>
            <a:r>
              <a:rPr lang="ar-JO" dirty="0" err="1" smtClean="0"/>
              <a:t>: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يسمح لك بالتمرير للأعلى والأسفل</a:t>
            </a:r>
            <a:r>
              <a:rPr lang="ar-JO" dirty="0" smtClean="0"/>
              <a:t> </a:t>
            </a:r>
            <a:r>
              <a:rPr lang="ar-SA" dirty="0" smtClean="0"/>
              <a:t>(و/أو من</a:t>
            </a:r>
            <a:r>
              <a:rPr lang="ar-JO" dirty="0" smtClean="0"/>
              <a:t> </a:t>
            </a:r>
            <a:r>
              <a:rPr lang="ar-SA" dirty="0" smtClean="0"/>
              <a:t>جانب إلى جانب) في صفحة المواقع </a:t>
            </a:r>
            <a:r>
              <a:rPr lang="ar-SA" dirty="0" err="1" smtClean="0"/>
              <a:t>الإلكترونية .</a:t>
            </a:r>
            <a:r>
              <a:rPr lang="ar-SA" dirty="0" smtClean="0"/>
              <a:t> </a:t>
            </a:r>
            <a:endParaRPr lang="en-US" dirty="0" smtClean="0"/>
          </a:p>
          <a:p>
            <a:endParaRPr lang="ar-S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276600"/>
            <a:ext cx="28479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"/>
            <a:ext cx="69342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SA" dirty="0" smtClean="0"/>
              <a:t>شريط المعلومات</a:t>
            </a:r>
            <a:r>
              <a:rPr lang="ar-JO" dirty="0" err="1" smtClean="0"/>
              <a:t>:</a:t>
            </a:r>
            <a:r>
              <a:rPr lang="ar-SA" dirty="0" smtClean="0"/>
              <a:t> </a:t>
            </a:r>
            <a:endParaRPr lang="ar-JO" dirty="0" smtClean="0"/>
          </a:p>
          <a:p>
            <a:r>
              <a:rPr lang="ar-JO" dirty="0" smtClean="0"/>
              <a:t>  </a:t>
            </a:r>
            <a:r>
              <a:rPr lang="ar-SA" dirty="0" smtClean="0"/>
              <a:t>يبين لك إحصاءات حيوية عن صفحة المواقع</a:t>
            </a:r>
            <a:r>
              <a:rPr lang="ar-JO" dirty="0" smtClean="0"/>
              <a:t> </a:t>
            </a:r>
            <a:r>
              <a:rPr lang="ar-SA" dirty="0" smtClean="0"/>
              <a:t>الإلكترونية التي تتصفحها</a:t>
            </a:r>
            <a:r>
              <a:rPr lang="ar-JO" dirty="0" smtClean="0"/>
              <a:t> و</a:t>
            </a:r>
            <a:r>
              <a:rPr lang="ar-SA" dirty="0" smtClean="0"/>
              <a:t>يظهر شريط المعلومات أسفل نافذة إنترنت إكسبلورر</a:t>
            </a:r>
          </a:p>
          <a:p>
            <a:r>
              <a:rPr lang="ar-SA" dirty="0" smtClean="0"/>
              <a:t> </a:t>
            </a:r>
            <a:endParaRPr lang="ar-JO" dirty="0" smtClean="0"/>
          </a:p>
          <a:p>
            <a:endParaRPr lang="ar-S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5438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31825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1-4: نافذة إنترنت إكسبلورر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7010400" cy="47244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التصغير والتكبير والاسترداد</a:t>
            </a:r>
            <a:endParaRPr lang="ar-JO" b="1" dirty="0" smtClean="0"/>
          </a:p>
          <a:p>
            <a:r>
              <a:rPr lang="ar-SA" dirty="0" smtClean="0"/>
              <a:t>كما هو في العديد من البرامج التي تعمل في ويندوز، يظهر إنترنت إكسبلورر أزرار مشتركة على الجانب الأيسر من شريط العنوان: التصغير، </a:t>
            </a:r>
            <a:r>
              <a:rPr lang="ar-SA" dirty="0" err="1" smtClean="0"/>
              <a:t>التكبير </a:t>
            </a:r>
            <a:r>
              <a:rPr lang="ar-SA" dirty="0" smtClean="0"/>
              <a:t>/ الاسترداد والإغلاق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تغيير حجم النافذة يدوياً</a:t>
            </a:r>
            <a:endParaRPr lang="ar-JO" b="1" dirty="0" smtClean="0"/>
          </a:p>
          <a:p>
            <a:r>
              <a:rPr lang="ar-SA" dirty="0" smtClean="0"/>
              <a:t>يمكنك تغيير حجم النافذة يدوياً إذا أردت مشاهدة نافذتين في نفس الوقت على الشاشة، مثل إنترنت إكسبلورر وبرنامج معالجة </a:t>
            </a:r>
            <a:r>
              <a:rPr lang="ar-SA" dirty="0" err="1" smtClean="0"/>
              <a:t>نصوص.</a:t>
            </a:r>
            <a:r>
              <a:rPr lang="ar-SA" dirty="0" smtClean="0"/>
              <a:t> حرك أولاً الفارة على الطرف البعيد من </a:t>
            </a:r>
            <a:r>
              <a:rPr lang="ar-SA" dirty="0" err="1" smtClean="0"/>
              <a:t>النافذة.</a:t>
            </a:r>
            <a:r>
              <a:rPr lang="ar-SA" dirty="0" smtClean="0"/>
              <a:t> </a:t>
            </a:r>
            <a:endParaRPr lang="en-US" dirty="0" smtClean="0"/>
          </a:p>
          <a:p>
            <a:r>
              <a:rPr lang="ar-SA" dirty="0" smtClean="0"/>
              <a:t> عندما تتحول الفارة إلى</a:t>
            </a:r>
            <a:r>
              <a:rPr lang="ar-JO" dirty="0" smtClean="0"/>
              <a:t> </a:t>
            </a:r>
            <a:r>
              <a:rPr lang="ar-SA" dirty="0" smtClean="0"/>
              <a:t>  </a:t>
            </a:r>
            <a:r>
              <a:rPr lang="ar-SA" dirty="0" err="1" smtClean="0"/>
              <a:t>،</a:t>
            </a:r>
            <a:r>
              <a:rPr lang="ar-SA" dirty="0" smtClean="0"/>
              <a:t>  </a:t>
            </a:r>
            <a:r>
              <a:rPr lang="ar-JO" dirty="0" smtClean="0"/>
              <a:t>    </a:t>
            </a:r>
            <a:r>
              <a:rPr lang="ar-SA" dirty="0" smtClean="0"/>
              <a:t>أو </a:t>
            </a:r>
            <a:r>
              <a:rPr lang="ar-JO" dirty="0" smtClean="0"/>
              <a:t>  </a:t>
            </a:r>
            <a:r>
              <a:rPr lang="ar-SA" dirty="0" smtClean="0"/>
              <a:t>، يمكنك النقر والسحب لتغيير حجم النافذة</a:t>
            </a:r>
            <a:endParaRPr lang="ar-SA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1676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953000"/>
            <a:ext cx="152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صورة 51" descr="icon hor arro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5029200"/>
            <a:ext cx="377825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4953000"/>
            <a:ext cx="228600" cy="228600"/>
          </a:xfrm>
          <a:prstGeom prst="rect">
            <a:avLst/>
          </a:prstGeom>
          <a:noFill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343400"/>
            <a:ext cx="17621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934200" cy="5867400"/>
          </a:xfrm>
        </p:spPr>
        <p:txBody>
          <a:bodyPr>
            <a:normAutofit/>
          </a:bodyPr>
          <a:lstStyle/>
          <a:p>
            <a:r>
              <a:rPr lang="ar-SA" b="1" dirty="0" smtClean="0"/>
              <a:t>وضع ملء الشاشة  مقابل وضع عادي</a:t>
            </a:r>
            <a:endParaRPr lang="ar-JO" b="1" dirty="0" smtClean="0"/>
          </a:p>
          <a:p>
            <a:r>
              <a:rPr lang="ar-SA" dirty="0" smtClean="0"/>
              <a:t>أضغط على المفتاح </a:t>
            </a:r>
            <a:r>
              <a:rPr lang="en-US" dirty="0" smtClean="0"/>
              <a:t>F11</a:t>
            </a:r>
            <a:r>
              <a:rPr lang="ar-JO" dirty="0" smtClean="0"/>
              <a:t> على لوحة المفاتيح</a:t>
            </a:r>
            <a:r>
              <a:rPr lang="ar-SA" dirty="0" smtClean="0"/>
              <a:t> لإدخال وضع كامل الشاشة</a:t>
            </a:r>
            <a:r>
              <a:rPr lang="ar-JO" dirty="0" err="1" smtClean="0"/>
              <a:t>.</a:t>
            </a:r>
            <a:r>
              <a:rPr lang="ar-JO" dirty="0" smtClean="0"/>
              <a:t> ستتحول نافذة المستعرض من هذه الشاشة</a:t>
            </a:r>
          </a:p>
          <a:p>
            <a:endParaRPr lang="ar-JO" dirty="0" smtClean="0"/>
          </a:p>
          <a:p>
            <a:r>
              <a:rPr lang="ar-SA" b="1" dirty="0" smtClean="0"/>
              <a:t>استخدام التكبير والتصغير</a:t>
            </a:r>
            <a:endParaRPr lang="ar-JO" b="1" dirty="0" smtClean="0"/>
          </a:p>
          <a:p>
            <a:r>
              <a:rPr lang="ar-SA" dirty="0" smtClean="0"/>
              <a:t>إذا كان شريط المعلومات نشط، فإن هناك أداة تكبير وتصغير تمكنك من زيادة تكبير كامل نافذة </a:t>
            </a:r>
            <a:r>
              <a:rPr lang="ar-SA" dirty="0" err="1" smtClean="0"/>
              <a:t>المستعرض.</a:t>
            </a:r>
            <a:r>
              <a:rPr lang="ar-SA" dirty="0" smtClean="0"/>
              <a:t> أنقر على سهم السحب للأسفل واختر مستوى التكبير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33399"/>
          </a:xfrm>
        </p:spPr>
        <p:txBody>
          <a:bodyPr>
            <a:noAutofit/>
          </a:bodyPr>
          <a:lstStyle/>
          <a:p>
            <a:pPr algn="ctr"/>
            <a:r>
              <a:rPr lang="ar-SA" sz="2800" dirty="0" smtClean="0"/>
              <a:t>الدرس </a:t>
            </a:r>
            <a:r>
              <a:rPr lang="ar-JO" sz="2800" dirty="0" err="1" smtClean="0"/>
              <a:t>1-5:</a:t>
            </a:r>
            <a:r>
              <a:rPr lang="ar-JO" sz="2800" dirty="0" smtClean="0"/>
              <a:t> </a:t>
            </a:r>
            <a:r>
              <a:rPr lang="ar-SA" sz="2800" dirty="0" smtClean="0"/>
              <a:t>المزيد عن أشرطة الأدوات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838200"/>
            <a:ext cx="7772400" cy="5181600"/>
          </a:xfrm>
        </p:spPr>
        <p:txBody>
          <a:bodyPr>
            <a:normAutofit/>
          </a:bodyPr>
          <a:lstStyle/>
          <a:p>
            <a:r>
              <a:rPr lang="ar-SA" b="1" dirty="0" smtClean="0"/>
              <a:t>إظهار أشرطة الأدوات</a:t>
            </a:r>
            <a:endParaRPr lang="en-US" b="1" dirty="0" smtClean="0"/>
          </a:p>
          <a:p>
            <a:r>
              <a:rPr lang="ar-SA" dirty="0" smtClean="0"/>
              <a:t>لإظهار أشرطة الأدوات بسرعة، أنقر على يمين الفارة داخل أي مكان فارغ في منطقة </a:t>
            </a:r>
            <a:r>
              <a:rPr lang="ar-SA" dirty="0" err="1" smtClean="0"/>
              <a:t>الأوامر.</a:t>
            </a:r>
            <a:r>
              <a:rPr lang="ar-SA" dirty="0" smtClean="0"/>
              <a:t> ستظهر قائمة وتُظهِر أشرطة الأدوات </a:t>
            </a:r>
            <a:r>
              <a:rPr lang="ar-SA" dirty="0" err="1" smtClean="0"/>
              <a:t>المتوفرة.</a:t>
            </a:r>
            <a:r>
              <a:rPr lang="ar-SA" dirty="0" smtClean="0"/>
              <a:t> يوجد علامة </a:t>
            </a:r>
            <a:r>
              <a:rPr lang="en-US" dirty="0" smtClean="0">
                <a:sym typeface="Wingdings 2"/>
              </a:rPr>
              <a:t></a:t>
            </a:r>
            <a:r>
              <a:rPr lang="ar-SA" dirty="0" smtClean="0"/>
              <a:t> أمام أشرطة الأدوات النشطة</a:t>
            </a:r>
            <a:endParaRPr lang="ar-JO" dirty="0" smtClean="0"/>
          </a:p>
          <a:p>
            <a:endParaRPr lang="ar-JO" dirty="0" smtClean="0"/>
          </a:p>
          <a:p>
            <a:endParaRPr lang="ar-JO" b="1" dirty="0" smtClean="0"/>
          </a:p>
          <a:p>
            <a:r>
              <a:rPr lang="ar-SA" b="1" dirty="0" smtClean="0"/>
              <a:t>إخفاء أشرطة الأدوات</a:t>
            </a:r>
            <a:endParaRPr lang="ar-JO" b="1" dirty="0" smtClean="0"/>
          </a:p>
          <a:p>
            <a:r>
              <a:rPr lang="ar-SA" dirty="0" smtClean="0"/>
              <a:t>لإخفاء</a:t>
            </a:r>
            <a:r>
              <a:rPr lang="ar-JO" dirty="0" smtClean="0"/>
              <a:t> شريط أدوات، أنقر على يمين الفارة في مكان فارغ في منطقة الأوامر، ثم أنقر اسم شريط الأداة التي تريد </a:t>
            </a:r>
            <a:r>
              <a:rPr lang="ar-JO" dirty="0" err="1" smtClean="0"/>
              <a:t>إزالته.</a:t>
            </a:r>
            <a:r>
              <a:rPr lang="ar-JO" dirty="0" smtClean="0"/>
              <a:t> يمكنك أيضاً </a:t>
            </a:r>
            <a:r>
              <a:rPr lang="ar-JO" dirty="0" err="1" smtClean="0"/>
              <a:t>إخفاء </a:t>
            </a:r>
            <a:r>
              <a:rPr lang="ar-JO" dirty="0" smtClean="0"/>
              <a:t>(أو إظهار) أشرطة الأدوات بالنقر على </a:t>
            </a:r>
            <a:r>
              <a:rPr lang="ar-JO" dirty="0" err="1" smtClean="0"/>
              <a:t>عرض </a:t>
            </a:r>
            <a:r>
              <a:rPr lang="ar-JO" dirty="0" smtClean="0"/>
              <a:t>← أشرطة الأدوات والنقر على شريط الأدوات الذي تريد إزالته</a:t>
            </a:r>
            <a:endParaRPr lang="ar-S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09800"/>
            <a:ext cx="1847850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934200" cy="5791200"/>
          </a:xfrm>
        </p:spPr>
        <p:txBody>
          <a:bodyPr>
            <a:normAutofit/>
          </a:bodyPr>
          <a:lstStyle/>
          <a:p>
            <a:r>
              <a:rPr lang="ar-JO" b="1" dirty="0" smtClean="0"/>
              <a:t>تأمين</a:t>
            </a:r>
            <a:r>
              <a:rPr lang="ar-SA" b="1" dirty="0" smtClean="0"/>
              <a:t> أشرطة الأدوات</a:t>
            </a:r>
            <a:endParaRPr lang="ar-JO" b="1" dirty="0" smtClean="0"/>
          </a:p>
          <a:p>
            <a:r>
              <a:rPr lang="ar-SA" dirty="0" smtClean="0"/>
              <a:t>نعرف الآن إمكانية نقل أشرطة </a:t>
            </a:r>
            <a:r>
              <a:rPr lang="ar-SA" dirty="0" err="1" smtClean="0"/>
              <a:t>الأدوات.</a:t>
            </a:r>
            <a:r>
              <a:rPr lang="ar-SA" dirty="0" smtClean="0"/>
              <a:t> يمكنك فور نقلها تأمينها في الموضع الصحيح بالنقر على يمين الفارة في مكان فارغ واختيار تأمين أشرطة الأدوات.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تخصيص شريط </a:t>
            </a:r>
            <a:r>
              <a:rPr lang="ar-JO" b="1" dirty="0" smtClean="0"/>
              <a:t> أدوات</a:t>
            </a:r>
            <a:r>
              <a:rPr lang="ar-SA" b="1" dirty="0" smtClean="0"/>
              <a:t> الأوامر </a:t>
            </a:r>
            <a:endParaRPr lang="ar-JO" b="1" dirty="0" smtClean="0"/>
          </a:p>
          <a:p>
            <a:r>
              <a:rPr lang="ar-SA" dirty="0" smtClean="0"/>
              <a:t>يسمح لك إنترنت إكسبلورر تخصيص شريط </a:t>
            </a:r>
            <a:r>
              <a:rPr lang="ar-SA" dirty="0" err="1" smtClean="0"/>
              <a:t>الأوامر.</a:t>
            </a:r>
            <a:r>
              <a:rPr lang="ar-SA" dirty="0" smtClean="0"/>
              <a:t> أنقر على يمين الفارة في مكان فارغ في منطقة الأوامر وأنقر </a:t>
            </a:r>
            <a:r>
              <a:rPr lang="ar-SA" dirty="0" err="1" smtClean="0"/>
              <a:t>تخصيص </a:t>
            </a:r>
            <a:r>
              <a:rPr lang="ar-SA" dirty="0" smtClean="0"/>
              <a:t>← إضافة الأوامر أو إزالتها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838199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القسم 1: البداية</a:t>
            </a:r>
            <a:endParaRPr lang="ar-SA" sz="28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458200" cy="4876800"/>
          </a:xfrm>
        </p:spPr>
        <p:txBody>
          <a:bodyPr numCol="2" rtlCol="1">
            <a:normAutofit fontScale="92500" lnSpcReduction="10000"/>
          </a:bodyPr>
          <a:lstStyle/>
          <a:p>
            <a:r>
              <a:rPr lang="ar-JO" b="1" dirty="0" smtClean="0"/>
              <a:t>ستتعلم في هذا </a:t>
            </a:r>
            <a:r>
              <a:rPr lang="ar-JO" b="1" dirty="0" err="1" smtClean="0"/>
              <a:t>القسم:</a:t>
            </a:r>
            <a:r>
              <a:rPr lang="ar-JO" b="1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المصطلحات الرئيسية المتعلقة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بالإنترنت والإنترنت </a:t>
            </a:r>
            <a:r>
              <a:rPr lang="ar-SA" dirty="0" err="1" smtClean="0"/>
              <a:t>إكسبلورر.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المطلوب للربط بالإنترنت.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الفرق بين مختلف توصيلات الإنترنت</a:t>
            </a:r>
            <a:endParaRPr lang="ar-JO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تفتح وتغلق الإنترنت.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إعداد إنترنت إكسبلورر.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واجهة تطبيق الإنترنت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إكسبلورر.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وتخصيص أشرطة </a:t>
            </a:r>
            <a:endParaRPr lang="ar-JO" dirty="0" smtClean="0"/>
          </a:p>
          <a:p>
            <a:pPr lvl="0"/>
            <a:endParaRPr lang="ar-JO" dirty="0" smtClean="0"/>
          </a:p>
          <a:p>
            <a:pPr lvl="0"/>
            <a:endParaRPr lang="ar-JO" dirty="0" smtClean="0"/>
          </a:p>
          <a:p>
            <a:pPr lvl="0"/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الأدوات في الإنترنت </a:t>
            </a:r>
            <a:r>
              <a:rPr lang="ar-SA" dirty="0" err="1" smtClean="0"/>
              <a:t>إكسبلورر.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تصغير وتكبير وتخزين وتغيير حجم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نافذة الإنترنت </a:t>
            </a:r>
            <a:r>
              <a:rPr lang="ar-SA" dirty="0" err="1" smtClean="0"/>
              <a:t>إكسبلورر.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وضع ملء الشاشة والوضع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العادي.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التكبير والتصغير.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وظيفة تعليمات لحل المشاكل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أو البحث عن معلومات إضافية.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تصفح الإنترنت إكسبلورر.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الحصول على </a:t>
            </a:r>
            <a:r>
              <a:rPr lang="ar-JO" dirty="0" smtClean="0"/>
              <a:t>ال</a:t>
            </a:r>
            <a:r>
              <a:rPr lang="ar-SA" dirty="0" smtClean="0"/>
              <a:t>دعم عبر الإنترنت </a:t>
            </a:r>
            <a:endParaRPr lang="ar-JO" dirty="0" smtClean="0"/>
          </a:p>
          <a:p>
            <a:r>
              <a:rPr lang="ar-JO" dirty="0" smtClean="0"/>
              <a:t>  </a:t>
            </a:r>
            <a:r>
              <a:rPr lang="ar-SA" dirty="0" smtClean="0"/>
              <a:t>لإنترنت إكسبلورر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33401"/>
          </a:xfrm>
        </p:spPr>
        <p:txBody>
          <a:bodyPr>
            <a:normAutofit/>
          </a:bodyPr>
          <a:lstStyle/>
          <a:p>
            <a:pPr algn="ctr"/>
            <a:r>
              <a:rPr lang="ar-SA" sz="2800" dirty="0" err="1" smtClean="0"/>
              <a:t>الدرس1</a:t>
            </a:r>
            <a:r>
              <a:rPr lang="ar-SA" sz="2800" dirty="0" smtClean="0"/>
              <a:t>-6: تعليمات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09600"/>
            <a:ext cx="8458200" cy="5410200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 smtClean="0"/>
              <a:t>لمحة عن قائمة تعليمات</a:t>
            </a:r>
            <a:endParaRPr lang="ar-JO" b="1" dirty="0" smtClean="0"/>
          </a:p>
          <a:p>
            <a:r>
              <a:rPr lang="ar-SA" dirty="0" smtClean="0"/>
              <a:t>الخيارات المتوفرة في قائمة تعليمات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المحتويات والفهرس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جولة في إنترنت إكسبلورر 8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الدعم عبر الإنترنت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حول إنترنت إكسبلورر</a:t>
            </a:r>
            <a:endParaRPr lang="ar-JO" dirty="0" smtClean="0"/>
          </a:p>
          <a:p>
            <a:pPr marL="514350" indent="-514350"/>
            <a:endParaRPr lang="ar-JO" dirty="0" smtClean="0"/>
          </a:p>
          <a:p>
            <a:r>
              <a:rPr lang="ar-SA" b="1" dirty="0" smtClean="0"/>
              <a:t>لمحة عن ملف التعليمات</a:t>
            </a:r>
            <a:endParaRPr lang="en-US" b="1" dirty="0" smtClean="0"/>
          </a:p>
          <a:p>
            <a:r>
              <a:rPr lang="ar-SA" dirty="0" smtClean="0"/>
              <a:t>عندما تنقر على تعليمات</a:t>
            </a:r>
            <a:r>
              <a:rPr lang="en-US" dirty="0" smtClean="0"/>
              <a:t>Internet Explorer </a:t>
            </a:r>
            <a:r>
              <a:rPr lang="ar-SA" dirty="0" smtClean="0"/>
              <a:t> أو الضغط على المفتاح </a:t>
            </a:r>
            <a:r>
              <a:rPr lang="en-US" dirty="0" smtClean="0"/>
              <a:t>F1</a:t>
            </a:r>
            <a:r>
              <a:rPr lang="ar-JO" dirty="0" smtClean="0"/>
              <a:t>، تظهر نافذة التعليمات ودعم </a:t>
            </a:r>
            <a:r>
              <a:rPr lang="en-US" dirty="0" smtClean="0"/>
              <a:t>Windows </a:t>
            </a:r>
            <a:r>
              <a:rPr lang="ar-JO" dirty="0" smtClean="0"/>
              <a:t>وتعرض معلومات عن إنترنت إكسبلورر.</a:t>
            </a:r>
          </a:p>
          <a:p>
            <a:r>
              <a:rPr lang="ar-SA" dirty="0" smtClean="0"/>
              <a:t>يعرض محتوى تعليمات في الجزء الرئيسي من </a:t>
            </a:r>
            <a:r>
              <a:rPr lang="ar-SA" dirty="0" err="1" smtClean="0"/>
              <a:t>النافذة.</a:t>
            </a:r>
            <a:r>
              <a:rPr lang="ar-SA" dirty="0" smtClean="0"/>
              <a:t> ويظهر على اليسار قائمة صغيرة بالمواضيع</a:t>
            </a:r>
            <a:r>
              <a:rPr lang="ar-JO" dirty="0" err="1" smtClean="0"/>
              <a:t>.</a:t>
            </a:r>
            <a:endParaRPr lang="ar-JO" dirty="0" smtClean="0"/>
          </a:p>
          <a:p>
            <a:pPr marL="514350" indent="-514350"/>
            <a:endParaRPr lang="ar-S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3028950" cy="1419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"/>
            <a:ext cx="7467600" cy="5867400"/>
          </a:xfrm>
        </p:spPr>
        <p:txBody>
          <a:bodyPr>
            <a:normAutofit/>
          </a:bodyPr>
          <a:lstStyle/>
          <a:p>
            <a:r>
              <a:rPr lang="ar-SA" b="1" dirty="0" err="1" smtClean="0"/>
              <a:t>استخدام </a:t>
            </a:r>
            <a:r>
              <a:rPr lang="ar-SA" b="1" dirty="0" smtClean="0"/>
              <a:t>"استعراض التعليمات”</a:t>
            </a:r>
            <a:endParaRPr lang="ar-JO" b="1" dirty="0" smtClean="0"/>
          </a:p>
          <a:p>
            <a:r>
              <a:rPr lang="ar-SA" dirty="0" smtClean="0"/>
              <a:t>يمكنك بالنقر على </a:t>
            </a:r>
            <a:r>
              <a:rPr lang="ar-SA" dirty="0" err="1" smtClean="0"/>
              <a:t>أمر </a:t>
            </a:r>
            <a:r>
              <a:rPr lang="ar-SA" dirty="0" smtClean="0"/>
              <a:t>"استعراض التعليمات” استعراض جميع مواضيع </a:t>
            </a:r>
            <a:r>
              <a:rPr lang="ar-SA" dirty="0" err="1" smtClean="0"/>
              <a:t>تعليمات.</a:t>
            </a:r>
            <a:r>
              <a:rPr lang="ar-SA" dirty="0" smtClean="0"/>
              <a:t> لرؤية التصنيفات الفرعية لموضوع معين، أنقر الرابط التشعبي لموضوع معين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أخذ جولة في إنترنت إكسبلورر</a:t>
            </a:r>
            <a:endParaRPr lang="ar-JO" b="1" dirty="0" smtClean="0"/>
          </a:p>
          <a:p>
            <a:r>
              <a:rPr lang="ar-SA" dirty="0" smtClean="0"/>
              <a:t>في قائمة تعليمات، أنقر على ما هو جديد في إنترنت إكسبلورر </a:t>
            </a:r>
            <a:r>
              <a:rPr lang="ar-SA" dirty="0" err="1" smtClean="0"/>
              <a:t>8.</a:t>
            </a:r>
            <a:r>
              <a:rPr lang="ar-SA" dirty="0" smtClean="0"/>
              <a:t> سيتم توجيهك إلى قسم خاص من موقع إلكتروني  </a:t>
            </a:r>
            <a:r>
              <a:rPr lang="ar-SA" dirty="0" err="1" smtClean="0"/>
              <a:t>مايكروسوفت.</a:t>
            </a:r>
            <a:r>
              <a:rPr lang="ar-SA" dirty="0" smtClean="0"/>
              <a:t> يمكنك هنا عرض ميزات وفيديو والحصول على دعم ومساندة ومراجعة معلومات من شركاء مايكروسوفت مميزين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867400"/>
          </a:xfrm>
        </p:spPr>
        <p:txBody>
          <a:bodyPr>
            <a:normAutofit/>
          </a:bodyPr>
          <a:lstStyle/>
          <a:p>
            <a:r>
              <a:rPr lang="ar-SA" b="1" dirty="0" smtClean="0"/>
              <a:t>الدعم عبر الإنترنت</a:t>
            </a:r>
            <a:endParaRPr lang="ar-JO" b="1" dirty="0" smtClean="0"/>
          </a:p>
          <a:p>
            <a:r>
              <a:rPr lang="ar-SA" dirty="0" smtClean="0"/>
              <a:t>أنقر </a:t>
            </a:r>
            <a:r>
              <a:rPr lang="ar-SA" dirty="0" err="1" smtClean="0"/>
              <a:t>تعليمات </a:t>
            </a:r>
            <a:r>
              <a:rPr lang="ar-SA" dirty="0" smtClean="0"/>
              <a:t>← الدعم عبر الإنترنت لعرض موقع إلكتروني دعم خاص لعدد من منتجات مايكروسوفت</a:t>
            </a:r>
            <a:r>
              <a:rPr lang="ar-JO" dirty="0" err="1" smtClean="0"/>
              <a:t>.</a:t>
            </a:r>
            <a:endParaRPr lang="ar-JO" dirty="0" smtClean="0"/>
          </a:p>
          <a:p>
            <a:r>
              <a:rPr lang="ar-JO" dirty="0" smtClean="0"/>
              <a:t>أسرع طريق للمعلومات هو النقر على زر مراكز الحلول </a:t>
            </a:r>
            <a:r>
              <a:rPr lang="en-US" dirty="0" smtClean="0"/>
              <a:t>Solutions Centers  </a:t>
            </a:r>
            <a:r>
              <a:rPr lang="ar-JO" dirty="0" smtClean="0"/>
              <a:t>أعلى </a:t>
            </a:r>
            <a:r>
              <a:rPr lang="ar-JO" dirty="0" err="1" smtClean="0"/>
              <a:t>الصفحة.</a:t>
            </a:r>
            <a:r>
              <a:rPr lang="ar-JO" dirty="0" smtClean="0"/>
              <a:t> اختر منتج مايكروسوفت الذي تريد واستمر بالاستعراض من هناك.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5343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القسم 2: استعراض المواقع الإلكترونية 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7772400" cy="5181600"/>
          </a:xfrm>
        </p:spPr>
        <p:txBody>
          <a:bodyPr numCol="2" rtlCol="1">
            <a:normAutofit fontScale="77500" lnSpcReduction="20000"/>
          </a:bodyPr>
          <a:lstStyle/>
          <a:p>
            <a:r>
              <a:rPr lang="ar-SA" b="1" dirty="0" smtClean="0"/>
              <a:t>ستتعلم في هذا القسم ما يلي: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معرفة مختلف أجزاء عنوان المواقع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الإلكترونية 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أزرار تصفح إنترنت إكسبلورر.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الذهاب إلى الصفحة </a:t>
            </a:r>
            <a:r>
              <a:rPr lang="ar-SA" dirty="0" err="1" smtClean="0"/>
              <a:t>الرئيسية.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شريط العنوان.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مختلف أنواع الروابط </a:t>
            </a:r>
            <a:r>
              <a:rPr lang="ar-SA" dirty="0" err="1" smtClean="0"/>
              <a:t>التشعبية.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فتح صفحة في نافذة </a:t>
            </a:r>
            <a:r>
              <a:rPr lang="ar-SA" dirty="0" err="1" smtClean="0"/>
              <a:t>جديدة.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نظام استعراض </a:t>
            </a:r>
            <a:r>
              <a:rPr lang="ar-JO" dirty="0" smtClean="0"/>
              <a:t>مبوب</a:t>
            </a:r>
            <a:r>
              <a:rPr lang="ar-SA" dirty="0" err="1" smtClean="0"/>
              <a:t>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مصغرات </a:t>
            </a:r>
            <a:r>
              <a:rPr lang="ar-SA" dirty="0" err="1" smtClean="0"/>
              <a:t>التبموقع</a:t>
            </a:r>
            <a:r>
              <a:rPr lang="ar-SA" dirty="0" smtClean="0"/>
              <a:t> إلكتروني 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لعرض عدة صفحات موقع إلكتروني  مرة </a:t>
            </a:r>
            <a:r>
              <a:rPr lang="ar-JO" dirty="0" smtClean="0"/>
              <a:t> </a:t>
            </a:r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واحدة.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إيجاد تعليمات على </a:t>
            </a:r>
            <a:r>
              <a:rPr lang="ar-SA" dirty="0" err="1" smtClean="0"/>
              <a:t>التبويبات.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طرق بحث مختلفة، بما فيها </a:t>
            </a:r>
            <a:r>
              <a:rPr lang="ar-SA" dirty="0" err="1" smtClean="0"/>
              <a:t>إيجاد،</a:t>
            </a:r>
            <a:r>
              <a:rPr lang="ar-SA" dirty="0" smtClean="0"/>
              <a:t>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وصندوق البحث، ومحركات البحث.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endParaRPr lang="ar-JO" dirty="0" smtClean="0"/>
          </a:p>
          <a:p>
            <a:pPr lvl="0">
              <a:buFont typeface="Wingdings" pitchFamily="2" charset="2"/>
              <a:buChar char="v"/>
            </a:pPr>
            <a:endParaRPr lang="ar-JO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البحث في الإنترنت </a:t>
            </a:r>
            <a:r>
              <a:rPr lang="ar-SA" dirty="0" err="1" smtClean="0"/>
              <a:t>بفعالية.</a:t>
            </a:r>
            <a:r>
              <a:rPr lang="ar-SA" dirty="0" smtClean="0"/>
              <a:t> </a:t>
            </a:r>
            <a:endParaRPr lang="ar-JO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تغيير خيارات البحث.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نسخ نص وصور من صفحة موقع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إلكتروني 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حفظ صور من صفحة موقع </a:t>
            </a:r>
            <a:r>
              <a:rPr lang="ar-SA" dirty="0" err="1" smtClean="0"/>
              <a:t>إلكتروني 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حفظ صفحة موقع </a:t>
            </a:r>
            <a:r>
              <a:rPr lang="ar-SA" dirty="0" err="1" smtClean="0"/>
              <a:t>إلكتروني 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إرسال صفحات وروابط وصور بواسطة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البريد </a:t>
            </a:r>
            <a:r>
              <a:rPr lang="ar-SA" dirty="0" err="1" smtClean="0"/>
              <a:t>الإلكتروني.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معاينة قبل الطباعة وإعداد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الصفحة.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SA" dirty="0" smtClean="0"/>
              <a:t>طباعة اختيارات أو كامل صفحات موقع </a:t>
            </a:r>
            <a:endParaRPr lang="ar-JO" dirty="0" smtClean="0"/>
          </a:p>
          <a:p>
            <a:r>
              <a:rPr lang="ar-JO" dirty="0" smtClean="0"/>
              <a:t>  </a:t>
            </a:r>
            <a:r>
              <a:rPr lang="ar-SA" dirty="0" smtClean="0"/>
              <a:t>إلكتروني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09600"/>
          </a:xfrm>
        </p:spPr>
        <p:txBody>
          <a:bodyPr>
            <a:noAutofit/>
          </a:bodyPr>
          <a:lstStyle/>
          <a:p>
            <a:pPr algn="ctr"/>
            <a:r>
              <a:rPr lang="ar-SA" sz="2800" dirty="0" smtClean="0"/>
              <a:t>الدرس 2-1: دخول موقع إلكتروني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953000"/>
          </a:xfrm>
        </p:spPr>
        <p:txBody>
          <a:bodyPr/>
          <a:lstStyle/>
          <a:p>
            <a:r>
              <a:rPr lang="ar-SA" b="1" dirty="0" smtClean="0"/>
              <a:t>استخدام أزرار التصفح</a:t>
            </a:r>
            <a:endParaRPr lang="en-US" b="1" dirty="0" smtClean="0"/>
          </a:p>
          <a:p>
            <a:r>
              <a:rPr lang="ar-SA" dirty="0" smtClean="0"/>
              <a:t>تعتبر أزرار التصفح الطريقة الرئيسية لاستخدام إنترنت </a:t>
            </a:r>
            <a:r>
              <a:rPr lang="ar-SA" dirty="0" err="1" smtClean="0"/>
              <a:t>إكسبلورر.</a:t>
            </a:r>
            <a:r>
              <a:rPr lang="ar-SA" dirty="0" smtClean="0"/>
              <a:t> لنلق نظرة على مختلف الأزرار الموجودة في منطقة الأوامر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إلى الأمام وإلى الخلف</a:t>
            </a:r>
            <a:r>
              <a:rPr lang="en-US" dirty="0" smtClean="0"/>
              <a:t> 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تحديث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إيقاف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المفضلة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الصفحة الرئيسية</a:t>
            </a:r>
            <a:endParaRPr lang="en-US" dirty="0" smtClean="0"/>
          </a:p>
          <a:p>
            <a:endParaRPr lang="en-US" dirty="0" smtClean="0"/>
          </a:p>
          <a:p>
            <a:endParaRPr lang="ar-SA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514600"/>
            <a:ext cx="7429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48000"/>
            <a:ext cx="2571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429000"/>
            <a:ext cx="2571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3886200"/>
            <a:ext cx="1019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4419600"/>
            <a:ext cx="48577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"/>
            <a:ext cx="7772400" cy="58674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أجزاء عناوين المواقع الإلكترونية </a:t>
            </a:r>
            <a:r>
              <a:rPr lang="ar-JO" b="1" dirty="0" err="1" smtClean="0"/>
              <a:t>:</a:t>
            </a:r>
            <a:endParaRPr lang="ar-JO" b="1" dirty="0" smtClean="0"/>
          </a:p>
          <a:p>
            <a:r>
              <a:rPr lang="en-US" sz="2400" dirty="0" smtClean="0"/>
              <a:t>http://www.</a:t>
            </a:r>
            <a:endParaRPr lang="ar-JO" sz="2400" dirty="0" smtClean="0"/>
          </a:p>
          <a:p>
            <a:r>
              <a:rPr lang="ar-SA" sz="2400" dirty="0" smtClean="0"/>
              <a:t>يشار لهذا بقسم </a:t>
            </a:r>
            <a:r>
              <a:rPr lang="ar-SA" sz="2400" b="1" dirty="0" err="1" smtClean="0"/>
              <a:t>البروتوكول</a:t>
            </a:r>
            <a:r>
              <a:rPr lang="ar-SA" sz="2400" dirty="0" err="1" smtClean="0"/>
              <a:t>.</a:t>
            </a:r>
            <a:r>
              <a:rPr lang="ar-SA" sz="2400" dirty="0" smtClean="0"/>
              <a:t> </a:t>
            </a:r>
            <a:r>
              <a:rPr lang="ar-JO" sz="2400" dirty="0" smtClean="0"/>
              <a:t>ي</a:t>
            </a:r>
            <a:r>
              <a:rPr lang="ar-SA" sz="2400" dirty="0" err="1" smtClean="0"/>
              <a:t>شير</a:t>
            </a:r>
            <a:r>
              <a:rPr lang="ar-SA" sz="2400" dirty="0" smtClean="0"/>
              <a:t> </a:t>
            </a:r>
            <a:r>
              <a:rPr lang="ar-SA" sz="2400" dirty="0" err="1" smtClean="0"/>
              <a:t>المختصر "</a:t>
            </a:r>
            <a:r>
              <a:rPr lang="en-US" sz="2400" dirty="0" smtClean="0"/>
              <a:t>http</a:t>
            </a:r>
            <a:r>
              <a:rPr lang="ar-SA" sz="2400" dirty="0" smtClean="0"/>
              <a:t>" إلى بروتوكول نقل نص تشعبي</a:t>
            </a:r>
            <a:r>
              <a:rPr lang="en-US" sz="2400" dirty="0" smtClean="0"/>
              <a:t>Hyper Text Transfer Protocol</a:t>
            </a:r>
            <a:r>
              <a:rPr lang="ar-SA" sz="2400" dirty="0" smtClean="0"/>
              <a:t> ويشير </a:t>
            </a:r>
            <a:r>
              <a:rPr lang="ar-SA" sz="2400" dirty="0" err="1" smtClean="0"/>
              <a:t>المختصر "</a:t>
            </a:r>
            <a:r>
              <a:rPr lang="en-US" sz="2400" dirty="0" smtClean="0"/>
              <a:t>www</a:t>
            </a:r>
            <a:r>
              <a:rPr lang="ar-SA" sz="2400" dirty="0" err="1" smtClean="0"/>
              <a:t>"</a:t>
            </a:r>
            <a:r>
              <a:rPr lang="ar-JO" sz="2400" dirty="0" smtClean="0"/>
              <a:t> إلى الشبكة </a:t>
            </a:r>
            <a:r>
              <a:rPr lang="ar-JO" sz="2400" dirty="0" err="1" smtClean="0"/>
              <a:t>العنكبوتية</a:t>
            </a:r>
            <a:r>
              <a:rPr lang="ar-JO" sz="2400" dirty="0" smtClean="0"/>
              <a:t> العالمية</a:t>
            </a:r>
            <a:r>
              <a:rPr lang="en-US" sz="2400" dirty="0" smtClean="0"/>
              <a:t> World Wide Web</a:t>
            </a:r>
            <a:endParaRPr lang="ar-JO" sz="2400" dirty="0" smtClean="0"/>
          </a:p>
          <a:p>
            <a:endParaRPr lang="ar-JO" sz="1200" dirty="0" smtClean="0"/>
          </a:p>
          <a:p>
            <a:r>
              <a:rPr lang="en-US" sz="2400" b="1" dirty="0" smtClean="0"/>
              <a:t>mycompany.com</a:t>
            </a:r>
            <a:endParaRPr lang="en-US" sz="2400" dirty="0" smtClean="0"/>
          </a:p>
          <a:p>
            <a:r>
              <a:rPr lang="ar-SA" sz="2400" dirty="0" smtClean="0"/>
              <a:t>هذا هو </a:t>
            </a:r>
            <a:r>
              <a:rPr lang="ar-SA" sz="2400" b="1" dirty="0" smtClean="0"/>
              <a:t>اسم </a:t>
            </a:r>
            <a:r>
              <a:rPr lang="ar-SA" sz="2400" b="1" dirty="0" err="1" smtClean="0"/>
              <a:t>المجال</a:t>
            </a:r>
            <a:r>
              <a:rPr lang="ar-SA" sz="2400" dirty="0" err="1" smtClean="0"/>
              <a:t>.</a:t>
            </a:r>
            <a:r>
              <a:rPr lang="ar-SA" sz="2400" dirty="0" smtClean="0"/>
              <a:t> اسم المجال عبارة عن إشارة لشخص أو مؤسسة تملك موقع المواقع </a:t>
            </a:r>
            <a:r>
              <a:rPr lang="ar-SA" sz="2400" dirty="0" err="1" smtClean="0"/>
              <a:t>الإلكترونية.</a:t>
            </a:r>
            <a:r>
              <a:rPr lang="ar-SA" sz="2400" dirty="0" smtClean="0"/>
              <a:t> يشير </a:t>
            </a:r>
            <a:r>
              <a:rPr lang="ar-SA" sz="2400" dirty="0" err="1" smtClean="0"/>
              <a:t>الامتداد "</a:t>
            </a:r>
            <a:r>
              <a:rPr lang="en-US" sz="2400" dirty="0" smtClean="0"/>
              <a:t>.com</a:t>
            </a:r>
            <a:r>
              <a:rPr lang="ar-SA" sz="2400" dirty="0" smtClean="0"/>
              <a:t> " إلى أن المؤسسة هي شركة</a:t>
            </a:r>
            <a:endParaRPr lang="en-US" sz="2400" dirty="0" smtClean="0"/>
          </a:p>
          <a:p>
            <a:endParaRPr lang="en-US" sz="1200" dirty="0" smtClean="0"/>
          </a:p>
          <a:p>
            <a:r>
              <a:rPr lang="en-US" sz="2400" b="1" dirty="0" smtClean="0"/>
              <a:t>/index</a:t>
            </a:r>
            <a:endParaRPr lang="en-US" sz="2400" dirty="0" smtClean="0"/>
          </a:p>
          <a:p>
            <a:r>
              <a:rPr lang="ar-SA" sz="2400" dirty="0" smtClean="0"/>
              <a:t>يشار لهذا </a:t>
            </a:r>
            <a:r>
              <a:rPr lang="ar-SA" sz="2400" b="1" dirty="0" err="1" smtClean="0"/>
              <a:t>بمصدر</a:t>
            </a:r>
            <a:r>
              <a:rPr lang="ar-SA" sz="2400" dirty="0" err="1" smtClean="0"/>
              <a:t>.</a:t>
            </a:r>
            <a:r>
              <a:rPr lang="ar-SA" sz="2400" dirty="0" smtClean="0"/>
              <a:t> ويمكن أن يشير المصدر إلى مجلد أو قرص تشغيل أو موقع شبكة أو مواقع آخر يحتوي بيانات يمكن دخولها والإطلاع عليها من خلال الإنترنت</a:t>
            </a:r>
            <a:endParaRPr lang="en-US" sz="2400" dirty="0" smtClean="0"/>
          </a:p>
          <a:p>
            <a:endParaRPr lang="ar-JO" sz="1400" b="1" dirty="0" smtClean="0"/>
          </a:p>
          <a:p>
            <a:r>
              <a:rPr lang="en-US" sz="2400" b="1" dirty="0" smtClean="0"/>
              <a:t>.html</a:t>
            </a:r>
            <a:endParaRPr lang="ar-JO" sz="2400" b="1" dirty="0" smtClean="0"/>
          </a:p>
          <a:p>
            <a:r>
              <a:rPr lang="ar-SA" sz="2400" dirty="0" smtClean="0"/>
              <a:t>يشار إلى هذا الجزء الأخير </a:t>
            </a:r>
            <a:r>
              <a:rPr lang="ar-SA" sz="2400" b="1" dirty="0" err="1" smtClean="0"/>
              <a:t>بالامتداد</a:t>
            </a:r>
            <a:r>
              <a:rPr lang="ar-SA" sz="2400" dirty="0" err="1" smtClean="0"/>
              <a:t>.</a:t>
            </a:r>
            <a:r>
              <a:rPr lang="ar-SA" sz="2400" dirty="0" smtClean="0"/>
              <a:t> لكل ملف نوع من أنواع الامتدادات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772400" cy="57912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دخول الصفحة الرئيسية</a:t>
            </a:r>
            <a:endParaRPr lang="ar-JO" b="1" dirty="0" smtClean="0"/>
          </a:p>
          <a:p>
            <a:r>
              <a:rPr lang="ar-SA" dirty="0" smtClean="0"/>
              <a:t>إن صفحتك الرئيسية هي مصدر موقع إلكتروني  خاص أو شبكة خاص يُعرَض فور تشغيل إنترنت إكسبلورر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استخدام شريط العنوان لدخول موقع إلكتروني </a:t>
            </a:r>
            <a:endParaRPr lang="ar-JO" b="1" dirty="0" smtClean="0"/>
          </a:p>
          <a:p>
            <a:r>
              <a:rPr lang="ar-SA" dirty="0" smtClean="0"/>
              <a:t>إذا كنت تعرف محدد مواقع المعلومات الخاص بموقع إلكتروني معين ترغب في زيارته، فبإمكانك دخوله بالنقر على شريط العنوان، وطباعة محدد مواقع المعلومات والضغط على دخول </a:t>
            </a:r>
            <a:r>
              <a:rPr lang="en-US" dirty="0" smtClean="0"/>
              <a:t>Enter</a:t>
            </a:r>
          </a:p>
          <a:p>
            <a:endParaRPr lang="en-US" dirty="0" smtClean="0"/>
          </a:p>
          <a:p>
            <a:r>
              <a:rPr lang="ar-JO" b="1" dirty="0" smtClean="0"/>
              <a:t>دخول المواقع الإلكترونية بواسطة رابط تشعبي</a:t>
            </a:r>
            <a:endParaRPr lang="en-US" b="1" dirty="0" smtClean="0"/>
          </a:p>
          <a:p>
            <a:r>
              <a:rPr lang="ar-SA" dirty="0" smtClean="0"/>
              <a:t>يظهر كل موقع إلكتروني على الإنترنت تقريباً روابط </a:t>
            </a:r>
            <a:r>
              <a:rPr lang="ar-SA" dirty="0" err="1" smtClean="0"/>
              <a:t>تشعبية</a:t>
            </a:r>
            <a:r>
              <a:rPr lang="ar-SA" dirty="0" smtClean="0"/>
              <a:t> تربط صفحة موقع إلكتروني  بصفحة أخرى أو جزء من صفحة موقع إلكتروني  بجزء آخر من نفس الصفحة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772400" cy="5715000"/>
          </a:xfrm>
        </p:spPr>
        <p:txBody>
          <a:bodyPr/>
          <a:lstStyle/>
          <a:p>
            <a:r>
              <a:rPr lang="ar-SA" b="1" dirty="0" smtClean="0"/>
              <a:t>فتح صفحة في نافذة جديدة</a:t>
            </a:r>
            <a:endParaRPr lang="ar-JO" b="1" dirty="0" smtClean="0"/>
          </a:p>
          <a:p>
            <a:r>
              <a:rPr lang="ar-SA" dirty="0" smtClean="0"/>
              <a:t>يسمح لك إنترنت إكسبلورر بعرض أكثر من موقع إلكتروني واحد في نفس الوقت</a:t>
            </a:r>
            <a:endParaRPr lang="ar-S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86000"/>
            <a:ext cx="3048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105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2-2: استخدام </a:t>
            </a:r>
            <a:r>
              <a:rPr lang="ar-SA" sz="2800" dirty="0" err="1" smtClean="0"/>
              <a:t>التبويبات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فتح </a:t>
            </a:r>
            <a:r>
              <a:rPr lang="ar-SA" b="1" dirty="0" err="1" smtClean="0"/>
              <a:t>التبويبة</a:t>
            </a:r>
            <a:r>
              <a:rPr lang="ar-SA" b="1" dirty="0" smtClean="0"/>
              <a:t> جديدة</a:t>
            </a:r>
            <a:endParaRPr lang="en-US" b="1" dirty="0" smtClean="0"/>
          </a:p>
          <a:p>
            <a:r>
              <a:rPr lang="ar-SA" dirty="0" smtClean="0"/>
              <a:t>يمكنك فتح </a:t>
            </a:r>
            <a:r>
              <a:rPr lang="ar-SA" dirty="0" err="1" smtClean="0"/>
              <a:t>تبويبة</a:t>
            </a:r>
            <a:r>
              <a:rPr lang="ar-SA" dirty="0" smtClean="0"/>
              <a:t> جديدة بعدة طرق </a:t>
            </a:r>
            <a:r>
              <a:rPr lang="ar-SA" dirty="0" err="1" smtClean="0"/>
              <a:t>مختلفة.</a:t>
            </a:r>
            <a:r>
              <a:rPr lang="ar-SA" dirty="0" smtClean="0"/>
              <a:t> يمكنك أولاً النقر على أمر علامة تبويب جديدة</a:t>
            </a:r>
            <a:r>
              <a:rPr lang="ar-JO" dirty="0" smtClean="0"/>
              <a:t> أو ضغط </a:t>
            </a:r>
            <a:r>
              <a:rPr lang="en-US" dirty="0" smtClean="0"/>
              <a:t>Ctrl + T</a:t>
            </a:r>
            <a:r>
              <a:rPr lang="ar-JO" dirty="0" err="1" smtClean="0"/>
              <a:t>: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إغلاق </a:t>
            </a:r>
            <a:r>
              <a:rPr lang="ar-SA" b="1" dirty="0" err="1" smtClean="0"/>
              <a:t>التبويبة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SA" dirty="0" smtClean="0"/>
              <a:t>أياً كانت </a:t>
            </a:r>
            <a:r>
              <a:rPr lang="ar-SA" dirty="0" err="1" smtClean="0"/>
              <a:t>التبويبة</a:t>
            </a:r>
            <a:r>
              <a:rPr lang="ar-SA" dirty="0" smtClean="0"/>
              <a:t> التي تستعرضها حالياً فإن لها رمز </a:t>
            </a:r>
            <a:r>
              <a:rPr lang="en-US" dirty="0" smtClean="0"/>
              <a:t>X</a:t>
            </a:r>
            <a:r>
              <a:rPr lang="ar-JO" dirty="0" smtClean="0"/>
              <a:t> صغير على الجانب الأيسر من </a:t>
            </a:r>
            <a:r>
              <a:rPr lang="ar-JO" dirty="0" err="1" smtClean="0"/>
              <a:t>التبويبة.</a:t>
            </a:r>
            <a:r>
              <a:rPr lang="ar-JO" dirty="0" smtClean="0"/>
              <a:t> أنقر هذا الرمز </a:t>
            </a:r>
            <a:r>
              <a:rPr lang="en-US" dirty="0" smtClean="0"/>
              <a:t>X</a:t>
            </a:r>
            <a:r>
              <a:rPr lang="ar-JO" dirty="0" smtClean="0"/>
              <a:t> أو اضغط </a:t>
            </a:r>
            <a:r>
              <a:rPr lang="en-US" dirty="0" smtClean="0"/>
              <a:t>Ctrl + W</a:t>
            </a:r>
            <a:r>
              <a:rPr lang="ar-JO" dirty="0" smtClean="0"/>
              <a:t> لإغلاق </a:t>
            </a:r>
            <a:r>
              <a:rPr lang="ar-JO" dirty="0" err="1" smtClean="0"/>
              <a:t>التبويبة</a:t>
            </a:r>
            <a:endParaRPr lang="ar-SA" dirty="0"/>
          </a:p>
        </p:txBody>
      </p:sp>
      <p:pic>
        <p:nvPicPr>
          <p:cNvPr id="11266" name="صورة 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438400"/>
            <a:ext cx="59055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 fontScale="92500" lnSpcReduction="20000"/>
          </a:bodyPr>
          <a:lstStyle/>
          <a:p>
            <a:r>
              <a:rPr lang="ar-SA" b="1" dirty="0" smtClean="0"/>
              <a:t>التحويل بين </a:t>
            </a:r>
            <a:r>
              <a:rPr lang="ar-SA" b="1" dirty="0" err="1" smtClean="0"/>
              <a:t>التبويبات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SA" dirty="0" smtClean="0"/>
              <a:t>التحويل بين </a:t>
            </a:r>
            <a:r>
              <a:rPr lang="ar-SA" dirty="0" err="1" smtClean="0"/>
              <a:t>التبويبات</a:t>
            </a:r>
            <a:r>
              <a:rPr lang="ar-SA" dirty="0" smtClean="0"/>
              <a:t> أمر بسيط: فقط أنقر العنوان على </a:t>
            </a:r>
            <a:r>
              <a:rPr lang="ar-SA" dirty="0" err="1" smtClean="0"/>
              <a:t>التبويبة</a:t>
            </a:r>
            <a:r>
              <a:rPr lang="ar-SA" dirty="0" smtClean="0"/>
              <a:t> التي تريد </a:t>
            </a:r>
            <a:r>
              <a:rPr lang="ar-SA" dirty="0" err="1" smtClean="0"/>
              <a:t>عرضها.</a:t>
            </a:r>
            <a:r>
              <a:rPr lang="ar-SA" dirty="0" smtClean="0"/>
              <a:t> </a:t>
            </a:r>
            <a:r>
              <a:rPr lang="ar-SA" dirty="0" err="1" smtClean="0"/>
              <a:t>التبويبة</a:t>
            </a:r>
            <a:r>
              <a:rPr lang="ar-SA" dirty="0" smtClean="0"/>
              <a:t> الخاضعة للعرض الآن قابلة للتعريف بواسطة لون أزرق غامق وبواسطة حرف </a:t>
            </a:r>
            <a:r>
              <a:rPr lang="en-US" dirty="0" smtClean="0"/>
              <a:t>x</a:t>
            </a:r>
            <a:r>
              <a:rPr lang="ar-JO" dirty="0" smtClean="0"/>
              <a:t> الصغير على الجانب الأيسر.</a:t>
            </a:r>
          </a:p>
          <a:p>
            <a:endParaRPr lang="ar-JO" dirty="0" smtClean="0"/>
          </a:p>
          <a:p>
            <a:r>
              <a:rPr lang="ar-SA" b="1" dirty="0" smtClean="0"/>
              <a:t>دخول التعليمات المبوبة</a:t>
            </a:r>
            <a:endParaRPr lang="ar-JO" b="1" dirty="0" smtClean="0"/>
          </a:p>
          <a:p>
            <a:r>
              <a:rPr lang="ar-SA" dirty="0" smtClean="0"/>
              <a:t>تتوفر تعليمات إضافية بخصوص </a:t>
            </a:r>
            <a:r>
              <a:rPr lang="ar-SA" dirty="0" err="1" smtClean="0"/>
              <a:t>التبويبات</a:t>
            </a:r>
            <a:r>
              <a:rPr lang="ar-SA" dirty="0" smtClean="0"/>
              <a:t> في أي وقت باستخدام ملف </a:t>
            </a:r>
            <a:r>
              <a:rPr lang="ar-SA" dirty="0" err="1" smtClean="0"/>
              <a:t>تعليمات.</a:t>
            </a:r>
            <a:r>
              <a:rPr lang="ar-SA" dirty="0" smtClean="0"/>
              <a:t> </a:t>
            </a:r>
            <a:r>
              <a:rPr lang="ar-JO" dirty="0" smtClean="0"/>
              <a:t> أضغط </a:t>
            </a:r>
            <a:r>
              <a:rPr lang="en-US" dirty="0" smtClean="0"/>
              <a:t>F1</a:t>
            </a:r>
            <a:r>
              <a:rPr lang="ar-JO" dirty="0" smtClean="0"/>
              <a:t> أو أنقر </a:t>
            </a:r>
            <a:r>
              <a:rPr lang="ar-JO" dirty="0" err="1" smtClean="0"/>
              <a:t>تعليمات </a:t>
            </a:r>
            <a:r>
              <a:rPr lang="ar-JO" dirty="0" smtClean="0"/>
              <a:t>← تعليمات </a:t>
            </a:r>
            <a:r>
              <a:rPr lang="en-US" dirty="0" smtClean="0"/>
              <a:t>Internet Explorer</a:t>
            </a:r>
            <a:r>
              <a:rPr lang="ar-JO" dirty="0" err="1" smtClean="0"/>
              <a:t>.</a:t>
            </a:r>
            <a:r>
              <a:rPr lang="ar-JO" dirty="0" smtClean="0"/>
              <a:t> أبحث </a:t>
            </a:r>
            <a:r>
              <a:rPr lang="ar-JO" dirty="0" err="1" smtClean="0"/>
              <a:t>عن </a:t>
            </a:r>
            <a:r>
              <a:rPr lang="ar-JO" dirty="0" smtClean="0"/>
              <a:t>"تبويب" ثم أنقر الرابط الأول</a:t>
            </a:r>
          </a:p>
          <a:p>
            <a:endParaRPr lang="ar-JO" dirty="0" smtClean="0"/>
          </a:p>
          <a:p>
            <a:r>
              <a:rPr lang="ar-SA" b="1" dirty="0" smtClean="0"/>
              <a:t>استخدام علامات التبويب السريعة </a:t>
            </a:r>
            <a:endParaRPr lang="ar-JO" b="1" dirty="0" smtClean="0"/>
          </a:p>
          <a:p>
            <a:r>
              <a:rPr lang="ar-JO" dirty="0" err="1" smtClean="0"/>
              <a:t>التبويبات</a:t>
            </a:r>
            <a:r>
              <a:rPr lang="ar-JO" dirty="0" smtClean="0"/>
              <a:t> </a:t>
            </a:r>
            <a:r>
              <a:rPr lang="ar-JO" dirty="0" err="1" smtClean="0"/>
              <a:t>السريعة </a:t>
            </a:r>
            <a:r>
              <a:rPr lang="ar-JO" dirty="0" smtClean="0"/>
              <a:t>(صور صغيرة تمثل كامل الصورة) هي طريقة سهلة للاستعراض من خلال العديد من وسائل الإعلام </a:t>
            </a:r>
            <a:r>
              <a:rPr lang="ar-JO" dirty="0" err="1" smtClean="0"/>
              <a:t>المرئية.</a:t>
            </a:r>
            <a:r>
              <a:rPr lang="ar-JO" dirty="0" smtClean="0"/>
              <a:t> إذا حصل وأن بحثت عن صور رقمية أو استعرضت ألبوم أغاني في محل موسيقى رقمية، فستكون قد استخدمت </a:t>
            </a:r>
            <a:r>
              <a:rPr lang="ar-JO" dirty="0" err="1" smtClean="0"/>
              <a:t>التبويبات</a:t>
            </a:r>
            <a:r>
              <a:rPr lang="ar-JO" dirty="0" smtClean="0"/>
              <a:t> </a:t>
            </a:r>
            <a:r>
              <a:rPr lang="ar-JO" dirty="0" err="1" smtClean="0"/>
              <a:t>السريعة.</a:t>
            </a:r>
            <a:r>
              <a:rPr lang="ar-JO" dirty="0" smtClean="0"/>
              <a:t> يشمل إنترنت إكسبلورر </a:t>
            </a:r>
            <a:r>
              <a:rPr lang="en-US" dirty="0" smtClean="0"/>
              <a:t>8</a:t>
            </a:r>
            <a:r>
              <a:rPr lang="ar-JO" dirty="0" smtClean="0"/>
              <a:t> طريقة لاستعراض جميع </a:t>
            </a:r>
            <a:r>
              <a:rPr lang="ar-JO" dirty="0" err="1" smtClean="0"/>
              <a:t>التبويبات</a:t>
            </a:r>
            <a:r>
              <a:rPr lang="ar-JO" dirty="0" smtClean="0"/>
              <a:t> المفتوحة بميزة </a:t>
            </a:r>
            <a:r>
              <a:rPr lang="ar-JO" dirty="0" err="1" smtClean="0"/>
              <a:t>التبويبات</a:t>
            </a:r>
            <a:r>
              <a:rPr lang="ar-JO" dirty="0" smtClean="0"/>
              <a:t> السريعة.</a:t>
            </a:r>
          </a:p>
          <a:p>
            <a:r>
              <a:rPr lang="ar-JO" dirty="0" smtClean="0"/>
              <a:t>أنقر هذه الأيقونة أو أضغط </a:t>
            </a:r>
            <a:r>
              <a:rPr lang="en-US" dirty="0" smtClean="0"/>
              <a:t>Ctrl + Q</a:t>
            </a:r>
            <a:r>
              <a:rPr lang="ar-JO" dirty="0" smtClean="0"/>
              <a:t> لفتح </a:t>
            </a:r>
            <a:r>
              <a:rPr lang="ar-JO" dirty="0" err="1" smtClean="0"/>
              <a:t>التبويبة</a:t>
            </a:r>
            <a:r>
              <a:rPr lang="ar-JO" dirty="0" smtClean="0"/>
              <a:t> سريعة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685800"/>
          </a:xfrm>
        </p:spPr>
        <p:txBody>
          <a:bodyPr>
            <a:noAutofit/>
          </a:bodyPr>
          <a:lstStyle/>
          <a:p>
            <a:pPr algn="ctr"/>
            <a:r>
              <a:rPr lang="ar-SA" sz="2800" dirty="0" smtClean="0"/>
              <a:t>الدرس 1-1: تعريفات</a:t>
            </a:r>
            <a:endParaRPr lang="ar-SA" sz="28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9530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المستعرض </a:t>
            </a:r>
            <a:endParaRPr lang="en-US" dirty="0" smtClean="0"/>
          </a:p>
          <a:p>
            <a:r>
              <a:rPr lang="ar-SA" dirty="0" smtClean="0"/>
              <a:t>عبارة عن برنامج يجد ويعرض النصوص والصور وغيرها من البيانات من الشبكة </a:t>
            </a:r>
            <a:r>
              <a:rPr lang="ar-SA" dirty="0" err="1" smtClean="0"/>
              <a:t>العنكبوتية</a:t>
            </a:r>
            <a:r>
              <a:rPr lang="ar-SA" dirty="0" smtClean="0"/>
              <a:t> العالمية أو بعض الشبكات الأخرى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الذاكرة </a:t>
            </a:r>
            <a:r>
              <a:rPr lang="ar-SA" b="1" dirty="0" err="1" smtClean="0"/>
              <a:t>المؤقتة (</a:t>
            </a:r>
            <a:r>
              <a:rPr lang="en-US" b="1" dirty="0" smtClean="0"/>
              <a:t>Cache</a:t>
            </a:r>
            <a:r>
              <a:rPr lang="ar-SA" b="1" dirty="0" err="1" smtClean="0"/>
              <a:t>)</a:t>
            </a:r>
            <a:r>
              <a:rPr lang="ar-JO" b="1" dirty="0" smtClean="0"/>
              <a:t> </a:t>
            </a:r>
            <a:endParaRPr lang="en-US" dirty="0" smtClean="0"/>
          </a:p>
          <a:p>
            <a:r>
              <a:rPr lang="ar-SA" dirty="0" smtClean="0"/>
              <a:t>وهي الذاكرة التي يستعملها المستعرض لتخزين البيانات التي تم الإطلاع عليها مؤخراً وبصورة متكررة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ملفات تعريف </a:t>
            </a:r>
            <a:r>
              <a:rPr lang="ar-SA" b="1" dirty="0" err="1" smtClean="0"/>
              <a:t>الارتباط  (</a:t>
            </a:r>
            <a:r>
              <a:rPr lang="en-US" b="1" dirty="0" smtClean="0"/>
              <a:t>Cookies</a:t>
            </a:r>
            <a:r>
              <a:rPr lang="ar-SA" b="1" dirty="0" err="1" smtClean="0"/>
              <a:t>)</a:t>
            </a:r>
            <a:r>
              <a:rPr lang="ar-JO" b="1" dirty="0" smtClean="0"/>
              <a:t> </a:t>
            </a:r>
            <a:endParaRPr lang="en-US" dirty="0" smtClean="0"/>
          </a:p>
          <a:p>
            <a:r>
              <a:rPr lang="ar-SA" dirty="0" smtClean="0"/>
              <a:t>وهو قطعة صغيرة من المعلومات مخزنة على جهاز</a:t>
            </a:r>
            <a:r>
              <a:rPr lang="ar-JO" dirty="0" smtClean="0"/>
              <a:t> الحاسوب</a:t>
            </a:r>
            <a:r>
              <a:rPr lang="ar-SA" dirty="0" smtClean="0"/>
              <a:t> عندما يقوم الشخص بزيارة الوقع الإلكتروني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"/>
            <a:ext cx="6934200" cy="5715000"/>
          </a:xfrm>
        </p:spPr>
        <p:txBody>
          <a:bodyPr>
            <a:normAutofit/>
          </a:bodyPr>
          <a:lstStyle/>
          <a:p>
            <a:r>
              <a:rPr lang="ar-SA" b="1" dirty="0" smtClean="0"/>
              <a:t>استخدام قائمة علامات التبويب</a:t>
            </a:r>
            <a:endParaRPr lang="ar-JO" b="1" dirty="0" smtClean="0"/>
          </a:p>
          <a:p>
            <a:r>
              <a:rPr lang="ar-SA" dirty="0" smtClean="0"/>
              <a:t>إذا كنت قد فتحت عدة </a:t>
            </a:r>
            <a:r>
              <a:rPr lang="ar-SA" dirty="0" err="1" smtClean="0"/>
              <a:t>تبويبات</a:t>
            </a:r>
            <a:r>
              <a:rPr lang="ar-SA" dirty="0" smtClean="0"/>
              <a:t>، يمكنك استخدام قائمة علامات التبويب كطريقة إضافية للاستعراض من خلال عدة </a:t>
            </a:r>
            <a:r>
              <a:rPr lang="ar-SA" dirty="0" err="1" smtClean="0"/>
              <a:t>تبويبات.</a:t>
            </a:r>
            <a:r>
              <a:rPr lang="ar-SA" dirty="0" smtClean="0"/>
              <a:t> أنقر سهم السحب للأسفل الصغير الواقع بجانب زر </a:t>
            </a:r>
            <a:r>
              <a:rPr lang="ar-SA" dirty="0" err="1" smtClean="0"/>
              <a:t>التبويبات</a:t>
            </a:r>
            <a:r>
              <a:rPr lang="ar-SA" dirty="0" smtClean="0"/>
              <a:t> السريعة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dirty="0" smtClean="0"/>
              <a:t> </a:t>
            </a:r>
            <a:endParaRPr lang="en-US" dirty="0" smtClean="0"/>
          </a:p>
          <a:p>
            <a:endParaRPr lang="ar-SA" b="1" dirty="0"/>
          </a:p>
        </p:txBody>
      </p:sp>
      <p:pic>
        <p:nvPicPr>
          <p:cNvPr id="12290" name="صورة 1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4895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6867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2-3: البحث في المواقع الإلكترونية 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924800" cy="4800600"/>
          </a:xfrm>
        </p:spPr>
        <p:txBody>
          <a:bodyPr>
            <a:normAutofit/>
          </a:bodyPr>
          <a:lstStyle/>
          <a:p>
            <a:r>
              <a:rPr lang="ar-SA" b="1" dirty="0" smtClean="0"/>
              <a:t>البحث داخل صفحة</a:t>
            </a:r>
            <a:endParaRPr lang="en-US" b="1" dirty="0" smtClean="0"/>
          </a:p>
          <a:p>
            <a:r>
              <a:rPr lang="ar-SA" dirty="0" smtClean="0"/>
              <a:t>قبل البحث في كامل الإنترنت، دعونا نتعلم كيف نجد شيئاً على صفحة </a:t>
            </a:r>
            <a:r>
              <a:rPr lang="ar-SA" dirty="0" err="1" smtClean="0"/>
              <a:t>تتصفحها.</a:t>
            </a:r>
            <a:r>
              <a:rPr lang="ar-SA" dirty="0" smtClean="0"/>
              <a:t> أنقر على سهم السحب للأسفل الموجود بجانب أيقونة العدسة المكبرة ثم أنقر بحث في هذه الصفحة أو بضغط </a:t>
            </a:r>
            <a:r>
              <a:rPr lang="en-US" dirty="0" smtClean="0"/>
              <a:t>Ctrl + F</a:t>
            </a:r>
            <a:r>
              <a:rPr lang="ar-JO" dirty="0" err="1" smtClean="0"/>
              <a:t>: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dirty="0" smtClean="0"/>
              <a:t>سيظهر شريط الأداة بحث أسفل </a:t>
            </a:r>
            <a:r>
              <a:rPr lang="ar-SA" dirty="0" err="1" smtClean="0"/>
              <a:t>التبويبات</a:t>
            </a:r>
            <a:endParaRPr lang="ar-SA" dirty="0"/>
          </a:p>
        </p:txBody>
      </p:sp>
      <p:pic>
        <p:nvPicPr>
          <p:cNvPr id="13314" name="صورة 1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18859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صورة 1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5257800"/>
            <a:ext cx="50196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15000"/>
          </a:xfrm>
        </p:spPr>
        <p:txBody>
          <a:bodyPr>
            <a:normAutofit/>
          </a:bodyPr>
          <a:lstStyle/>
          <a:p>
            <a:r>
              <a:rPr lang="ar-SA" b="1" dirty="0" smtClean="0"/>
              <a:t>استخدام مربع البحث</a:t>
            </a:r>
          </a:p>
          <a:p>
            <a:r>
              <a:rPr lang="ar-SA" dirty="0" smtClean="0"/>
              <a:t>مربع البحث عبارة عن بوابة لمختلف قدرات البحث على الإنترنت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يقع مربع البحث في الركن العلوي الأيسر من النافذة، ومكتوب فيه مزود البحث الحالي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استخدام محرك البحث</a:t>
            </a:r>
            <a:endParaRPr lang="ar-JO" b="1" dirty="0" smtClean="0"/>
          </a:p>
          <a:p>
            <a:r>
              <a:rPr lang="ar-SA" dirty="0" smtClean="0"/>
              <a:t>محرك البحث عبارة عن برنامج يبحث في الإنترنت عن صفحات موقع إلكتروني ووثائق متصلة بمادة بحث </a:t>
            </a:r>
            <a:r>
              <a:rPr lang="ar-SA" dirty="0" err="1" smtClean="0"/>
              <a:t>معينة.</a:t>
            </a:r>
            <a:r>
              <a:rPr lang="ar-SA" dirty="0" smtClean="0"/>
              <a:t> تحتاج لاستخدام محرك البحث دخول محدد مواقع معلومات محرك البحث لعرضها في إنترنت إكسبلورر</a:t>
            </a:r>
            <a:endParaRPr lang="ar-SA" dirty="0"/>
          </a:p>
        </p:txBody>
      </p:sp>
      <p:pic>
        <p:nvPicPr>
          <p:cNvPr id="14338" name="صورة 121" descr="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752600"/>
            <a:ext cx="2333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315200" cy="5867400"/>
          </a:xfrm>
        </p:spPr>
        <p:txBody>
          <a:bodyPr>
            <a:normAutofit lnSpcReduction="10000"/>
          </a:bodyPr>
          <a:lstStyle/>
          <a:p>
            <a:r>
              <a:rPr lang="ar-JO" b="1" dirty="0" smtClean="0"/>
              <a:t>إرشادات البحث</a:t>
            </a:r>
          </a:p>
          <a:p>
            <a:r>
              <a:rPr lang="ar-JO" dirty="0" smtClean="0"/>
              <a:t>لمحركات البحث قدرة عالية على صقل النتائج التي تعرضها إذا اتبعت الإرشادات التالية لتضييق </a:t>
            </a:r>
            <a:r>
              <a:rPr lang="ar-JO" dirty="0" err="1" smtClean="0"/>
              <a:t>بحثك:</a:t>
            </a:r>
            <a:endParaRPr lang="ar-JO" dirty="0" smtClean="0"/>
          </a:p>
          <a:p>
            <a:pPr>
              <a:buFont typeface="Wingdings" pitchFamily="2" charset="2"/>
              <a:buChar char="v"/>
            </a:pPr>
            <a:r>
              <a:rPr lang="ar-SA" i="1" dirty="0" smtClean="0"/>
              <a:t>الرموز</a:t>
            </a:r>
            <a:r>
              <a:rPr lang="ar-JO" b="1" dirty="0" smtClean="0"/>
              <a:t> : </a:t>
            </a:r>
            <a:r>
              <a:rPr lang="ar-JO" dirty="0" smtClean="0"/>
              <a:t>تستفيد معظم محركات البحث من نوعين من الرموز: 	   علامة </a:t>
            </a:r>
            <a:r>
              <a:rPr lang="ar-JO" dirty="0" err="1" smtClean="0"/>
              <a:t>النجمة (</a:t>
            </a:r>
            <a:r>
              <a:rPr lang="en-US" dirty="0" smtClean="0"/>
              <a:t>*</a:t>
            </a:r>
            <a:r>
              <a:rPr lang="ar-JO" dirty="0" smtClean="0"/>
              <a:t>) ورمز النسبة </a:t>
            </a:r>
            <a:r>
              <a:rPr lang="ar-JO" dirty="0" err="1" smtClean="0"/>
              <a:t>المئوية (</a:t>
            </a:r>
            <a:r>
              <a:rPr lang="en-US" dirty="0" smtClean="0"/>
              <a:t>%</a:t>
            </a:r>
            <a:r>
              <a:rPr lang="ar-JO" dirty="0" err="1" smtClean="0"/>
              <a:t>).</a:t>
            </a:r>
            <a:r>
              <a:rPr lang="ar-JO" dirty="0" smtClean="0"/>
              <a:t> علامة  	   النجمة هي الأكثر شيوعاً وتساعدك في مطابقة مادة  </a:t>
            </a:r>
          </a:p>
          <a:p>
            <a:r>
              <a:rPr lang="ar-JO" dirty="0" smtClean="0"/>
              <a:t>             معينة.</a:t>
            </a:r>
            <a:endParaRPr lang="ar-JO" b="1" dirty="0" smtClean="0"/>
          </a:p>
          <a:p>
            <a:pPr>
              <a:buFont typeface="Wingdings" pitchFamily="2" charset="2"/>
              <a:buChar char="v"/>
            </a:pPr>
            <a:r>
              <a:rPr lang="ar-SA" i="1" dirty="0" smtClean="0"/>
              <a:t>الاقتباس</a:t>
            </a:r>
            <a:r>
              <a:rPr lang="ar-JO" b="1" dirty="0" smtClean="0"/>
              <a:t> </a:t>
            </a:r>
            <a:r>
              <a:rPr lang="ar-JO" b="1" dirty="0" err="1" smtClean="0"/>
              <a:t>:</a:t>
            </a:r>
            <a:r>
              <a:rPr lang="ar-JO" b="1" dirty="0" smtClean="0"/>
              <a:t> </a:t>
            </a:r>
            <a:r>
              <a:rPr lang="ar-SA" dirty="0" smtClean="0"/>
              <a:t>يمكنك البحث عند استخدام معظم محركات البحث عن </a:t>
            </a:r>
            <a:endParaRPr lang="ar-JO" dirty="0" smtClean="0"/>
          </a:p>
          <a:p>
            <a:r>
              <a:rPr lang="ar-JO" dirty="0" smtClean="0"/>
              <a:t>              </a:t>
            </a:r>
            <a:r>
              <a:rPr lang="ar-SA" dirty="0" smtClean="0"/>
              <a:t>عبارة معينة بوضع بحثك بين علامتي اقتباس</a:t>
            </a:r>
            <a:r>
              <a:rPr lang="ar-JO" dirty="0" err="1" smtClean="0"/>
              <a:t>.</a:t>
            </a:r>
            <a:endParaRPr lang="ar-JO" b="1" dirty="0" smtClean="0"/>
          </a:p>
          <a:p>
            <a:pPr>
              <a:buFont typeface="Wingdings" pitchFamily="2" charset="2"/>
              <a:buChar char="v"/>
            </a:pPr>
            <a:r>
              <a:rPr lang="ar-SA" i="1" dirty="0" smtClean="0"/>
              <a:t>الكلمات </a:t>
            </a:r>
            <a:r>
              <a:rPr lang="ar-SA" i="1" dirty="0" err="1" smtClean="0"/>
              <a:t>المفاتيحية</a:t>
            </a:r>
            <a:r>
              <a:rPr lang="ar-JO" dirty="0" smtClean="0"/>
              <a:t> </a:t>
            </a:r>
            <a:r>
              <a:rPr lang="ar-JO" b="1" dirty="0" err="1" smtClean="0"/>
              <a:t>:</a:t>
            </a:r>
            <a:r>
              <a:rPr lang="ar-JO" b="1" dirty="0" smtClean="0"/>
              <a:t> </a:t>
            </a:r>
            <a:r>
              <a:rPr lang="ar-SA" dirty="0" err="1" smtClean="0"/>
              <a:t>المثال </a:t>
            </a:r>
            <a:r>
              <a:rPr lang="ar-SA" dirty="0" smtClean="0"/>
              <a:t>"سيارة" كمادة بحث سيعود بملايين </a:t>
            </a:r>
            <a:endParaRPr lang="ar-JO" dirty="0" smtClean="0"/>
          </a:p>
          <a:p>
            <a:r>
              <a:rPr lang="ar-JO" dirty="0" smtClean="0"/>
              <a:t>              </a:t>
            </a:r>
            <a:r>
              <a:rPr lang="ar-SA" dirty="0" smtClean="0"/>
              <a:t>النتائج لأنها عامة </a:t>
            </a:r>
            <a:r>
              <a:rPr lang="ar-SA" dirty="0" err="1" smtClean="0"/>
              <a:t>جداً.</a:t>
            </a:r>
            <a:r>
              <a:rPr lang="ar-SA" dirty="0" smtClean="0"/>
              <a:t> يمكنك أن تحدد لمحرك البحث </a:t>
            </a:r>
            <a:r>
              <a:rPr lang="ar-JO" dirty="0" smtClean="0"/>
              <a:t> </a:t>
            </a:r>
          </a:p>
          <a:p>
            <a:r>
              <a:rPr lang="ar-JO" dirty="0" smtClean="0"/>
              <a:t>              </a:t>
            </a:r>
            <a:r>
              <a:rPr lang="ar-SA" dirty="0" smtClean="0"/>
              <a:t>رغبتك في البحث عن فئة معينة من السيارات بإضافة </a:t>
            </a:r>
            <a:endParaRPr lang="ar-JO" dirty="0" smtClean="0"/>
          </a:p>
          <a:p>
            <a:r>
              <a:rPr lang="ar-JO" dirty="0" smtClean="0"/>
              <a:t>              </a:t>
            </a:r>
            <a:r>
              <a:rPr lang="ar-SA" dirty="0" smtClean="0"/>
              <a:t>المزيد من الكلمات </a:t>
            </a:r>
            <a:r>
              <a:rPr lang="ar-SA" dirty="0" err="1" smtClean="0"/>
              <a:t>المفاتيحية</a:t>
            </a:r>
            <a:r>
              <a:rPr lang="ar-JO" dirty="0" smtClean="0"/>
              <a:t> 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على سبيل المثال، إذا </a:t>
            </a:r>
            <a:endParaRPr lang="en-US" dirty="0" smtClean="0"/>
          </a:p>
          <a:p>
            <a:r>
              <a:rPr lang="en-US" dirty="0" smtClean="0"/>
              <a:t>            </a:t>
            </a:r>
            <a:r>
              <a:rPr lang="ar-SA" dirty="0" smtClean="0"/>
              <a:t>بحثت </a:t>
            </a:r>
            <a:r>
              <a:rPr lang="ar-SA" dirty="0" err="1" smtClean="0"/>
              <a:t>عن "</a:t>
            </a:r>
            <a:r>
              <a:rPr lang="en-US" dirty="0" smtClean="0"/>
              <a:t>cars + hybrid</a:t>
            </a:r>
            <a:r>
              <a:rPr lang="ar-SA" dirty="0" err="1" smtClean="0"/>
              <a:t>”</a:t>
            </a:r>
            <a:r>
              <a:rPr lang="ar-JO" dirty="0" err="1" smtClean="0"/>
              <a:t>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7772400" cy="5562600"/>
          </a:xfrm>
        </p:spPr>
        <p:txBody>
          <a:bodyPr>
            <a:normAutofit/>
          </a:bodyPr>
          <a:lstStyle/>
          <a:p>
            <a:r>
              <a:rPr lang="ar-SA" b="1" dirty="0" smtClean="0"/>
              <a:t>تغيير خيارات البحث</a:t>
            </a:r>
            <a:endParaRPr lang="ar-JO" b="1" dirty="0" smtClean="0"/>
          </a:p>
          <a:p>
            <a:r>
              <a:rPr lang="ar-SA" dirty="0" smtClean="0"/>
              <a:t>إذا نقرت على سهم السحب للأسفل بجانب عدسة البحث المكبرة، يمكنك اختيار خيارات البحث التي تريد استخدامها.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33401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2-4: التعامل مع البيانات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5257800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 smtClean="0"/>
              <a:t>نسخ نص من المواقع الإلكترونية </a:t>
            </a:r>
            <a:endParaRPr lang="ar-JO" b="1" dirty="0" smtClean="0"/>
          </a:p>
          <a:p>
            <a:r>
              <a:rPr lang="ar-SA" dirty="0" smtClean="0"/>
              <a:t>يمكنك نسخ ولصق معظم النص من الإنترنت في برنامج معالجة </a:t>
            </a:r>
            <a:r>
              <a:rPr lang="ar-JO" dirty="0" smtClean="0"/>
              <a:t>كلمات </a:t>
            </a:r>
            <a:r>
              <a:rPr lang="ar-SA" dirty="0" smtClean="0"/>
              <a:t>مثل مايكروسوفت أوفس </a:t>
            </a:r>
            <a:r>
              <a:rPr lang="ar-SA" dirty="0" err="1" smtClean="0"/>
              <a:t>وورد (</a:t>
            </a:r>
            <a:r>
              <a:rPr lang="en-US" dirty="0" smtClean="0"/>
              <a:t>Microsoft Office Word</a:t>
            </a:r>
            <a:r>
              <a:rPr lang="ar-SA" dirty="0" smtClean="0"/>
              <a:t>) أو </a:t>
            </a:r>
            <a:r>
              <a:rPr lang="ar-JO" dirty="0" err="1" smtClean="0"/>
              <a:t>الدفتر (</a:t>
            </a:r>
            <a:r>
              <a:rPr lang="en-US" dirty="0" smtClean="0"/>
              <a:t>WordPad</a:t>
            </a:r>
            <a:r>
              <a:rPr lang="ar-JO" dirty="0" err="1" smtClean="0"/>
              <a:t>)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نسخ صور من المواقع الإلكترونية </a:t>
            </a:r>
            <a:endParaRPr lang="ar-JO" b="1" dirty="0" smtClean="0"/>
          </a:p>
          <a:p>
            <a:r>
              <a:rPr lang="ar-SA" dirty="0" smtClean="0"/>
              <a:t>يمكن نسخ معظم الصور من الإنترنت كما هو الحال بالنسبة لنسخ مجموعة من النصوص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حفظ الصور من المواقع الإلكترونية </a:t>
            </a:r>
            <a:endParaRPr lang="ar-JO" b="1" dirty="0" smtClean="0"/>
          </a:p>
          <a:p>
            <a:r>
              <a:rPr lang="ar-SA" dirty="0" smtClean="0"/>
              <a:t>أنقر بيمين الفارة على الصورة التي تريد حفظها ثم أنقر أحفظ الصورة </a:t>
            </a:r>
            <a:r>
              <a:rPr lang="ar-SA" dirty="0" err="1" smtClean="0"/>
              <a:t>باسم (</a:t>
            </a:r>
            <a:r>
              <a:rPr lang="en-US" dirty="0" smtClean="0"/>
              <a:t>Save Picture As</a:t>
            </a:r>
            <a:r>
              <a:rPr lang="ar-SA" dirty="0" err="1" smtClean="0"/>
              <a:t>).</a:t>
            </a:r>
            <a:r>
              <a:rPr lang="ar-JO" dirty="0" smtClean="0"/>
              <a:t> سيعمل هذا على فتح مربع </a:t>
            </a:r>
            <a:r>
              <a:rPr lang="ar-JO" dirty="0" err="1" smtClean="0"/>
              <a:t>حفظ (</a:t>
            </a:r>
            <a:r>
              <a:rPr lang="en-US" dirty="0" smtClean="0"/>
              <a:t>Save</a:t>
            </a:r>
            <a:r>
              <a:rPr lang="ar-JO" dirty="0" smtClean="0"/>
              <a:t>) حيث يمكنك تحديد مكان حفظ الصورة واسمها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7772400" cy="5638800"/>
          </a:xfrm>
        </p:spPr>
        <p:txBody>
          <a:bodyPr>
            <a:normAutofit/>
          </a:bodyPr>
          <a:lstStyle/>
          <a:p>
            <a:r>
              <a:rPr lang="ar-SA" b="1" dirty="0" smtClean="0"/>
              <a:t>حفظ صفحة موقع إلكتروني </a:t>
            </a:r>
            <a:endParaRPr lang="ar-JO" b="1" dirty="0" smtClean="0"/>
          </a:p>
          <a:p>
            <a:r>
              <a:rPr lang="ar-SA" dirty="0" smtClean="0"/>
              <a:t>إنترنت إكسبلورر </a:t>
            </a:r>
            <a:r>
              <a:rPr lang="ar-JO" dirty="0" smtClean="0"/>
              <a:t>ي</a:t>
            </a:r>
            <a:r>
              <a:rPr lang="ar-SA" dirty="0" smtClean="0"/>
              <a:t>سمح لك بحفظ كامل صفح</a:t>
            </a:r>
            <a:r>
              <a:rPr lang="ar-JO" dirty="0" smtClean="0"/>
              <a:t>ات</a:t>
            </a:r>
            <a:r>
              <a:rPr lang="ar-SA" dirty="0" smtClean="0"/>
              <a:t> المواقع الإلكترونية على حاسوبك لاستعراضها في أي وقت حتى لو لم تكن موصولاً بالإنترنت</a:t>
            </a:r>
            <a:r>
              <a:rPr lang="ar-JO" dirty="0" err="1" smtClean="0"/>
              <a:t>.</a:t>
            </a:r>
            <a:r>
              <a:rPr lang="ar-JO" dirty="0" smtClean="0"/>
              <a:t> </a:t>
            </a:r>
          </a:p>
          <a:p>
            <a:r>
              <a:rPr lang="ar-JO" dirty="0" smtClean="0"/>
              <a:t>فور تحميل صفحة المواقع الإلكترونية  بالكامل، تظهر </a:t>
            </a:r>
            <a:r>
              <a:rPr lang="ar-JO" dirty="0" err="1" smtClean="0"/>
              <a:t>كلمة </a:t>
            </a:r>
            <a:r>
              <a:rPr lang="ar-JO" dirty="0" smtClean="0"/>
              <a:t>"تم" في شريط </a:t>
            </a:r>
            <a:r>
              <a:rPr lang="ar-JO" dirty="0" err="1" smtClean="0"/>
              <a:t>المعلومات.</a:t>
            </a:r>
            <a:r>
              <a:rPr lang="ar-JO" dirty="0" smtClean="0"/>
              <a:t> أنقر </a:t>
            </a:r>
            <a:r>
              <a:rPr lang="ar-JO" dirty="0" err="1" smtClean="0"/>
              <a:t>ملف </a:t>
            </a:r>
            <a:r>
              <a:rPr lang="ar-JO" dirty="0" smtClean="0"/>
              <a:t>← حفظ </a:t>
            </a:r>
            <a:r>
              <a:rPr lang="ar-JO" dirty="0" err="1" smtClean="0"/>
              <a:t>باسم.</a:t>
            </a:r>
            <a:r>
              <a:rPr lang="ar-JO" dirty="0" smtClean="0"/>
              <a:t> و</a:t>
            </a:r>
            <a:r>
              <a:rPr lang="ar-SA" dirty="0" smtClean="0"/>
              <a:t>الخيارات المتاحة عند حفظ صفحة موقع إلكتروني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sz="2600" dirty="0" smtClean="0"/>
              <a:t>صفحة موقع إلكتروني  كاملة  </a:t>
            </a:r>
            <a:r>
              <a:rPr lang="en-US" sz="2600" dirty="0" smtClean="0"/>
              <a:t>(.</a:t>
            </a:r>
            <a:r>
              <a:rPr lang="en-US" sz="2600" dirty="0" err="1" smtClean="0"/>
              <a:t>htm</a:t>
            </a:r>
            <a:r>
              <a:rPr lang="en-US" sz="2600" dirty="0" smtClean="0"/>
              <a:t>, .html)</a:t>
            </a:r>
            <a:endParaRPr lang="ar-JO" sz="2600" dirty="0" smtClean="0"/>
          </a:p>
          <a:p>
            <a:pPr marL="514350" indent="-514350">
              <a:buFont typeface="+mj-lt"/>
              <a:buAutoNum type="arabicParenR"/>
            </a:pPr>
            <a:r>
              <a:rPr lang="ar-SA" sz="2600" dirty="0" smtClean="0"/>
              <a:t>أرشيف المواقع </a:t>
            </a:r>
            <a:r>
              <a:rPr lang="ar-SA" sz="2600" dirty="0" err="1" smtClean="0"/>
              <a:t>الإلكترونية </a:t>
            </a:r>
            <a:r>
              <a:rPr lang="ar-SA" sz="2600" dirty="0" smtClean="0"/>
              <a:t>، ملف واحد </a:t>
            </a:r>
            <a:r>
              <a:rPr lang="en-US" sz="2600" dirty="0" smtClean="0"/>
              <a:t>(.</a:t>
            </a:r>
            <a:r>
              <a:rPr lang="en-US" sz="2600" dirty="0" err="1" smtClean="0"/>
              <a:t>mht</a:t>
            </a:r>
            <a:r>
              <a:rPr lang="en-US" sz="2600" dirty="0" smtClean="0"/>
              <a:t>)</a:t>
            </a:r>
            <a:endParaRPr lang="ar-JO" sz="2600" dirty="0" smtClean="0"/>
          </a:p>
          <a:p>
            <a:pPr marL="514350" indent="-514350">
              <a:buFont typeface="+mj-lt"/>
              <a:buAutoNum type="arabicParenR"/>
            </a:pPr>
            <a:r>
              <a:rPr lang="ar-SA" sz="2600" dirty="0" smtClean="0"/>
              <a:t>صفحة المواقع </a:t>
            </a:r>
            <a:r>
              <a:rPr lang="ar-SA" sz="2600" dirty="0" err="1" smtClean="0"/>
              <a:t>الإلكترونية </a:t>
            </a:r>
            <a:r>
              <a:rPr lang="ar-SA" sz="2600" dirty="0" smtClean="0"/>
              <a:t>، لغة توصيف نص تشعبي فقط </a:t>
            </a:r>
            <a:r>
              <a:rPr lang="en-US" sz="2600" dirty="0" smtClean="0"/>
              <a:t>  (.</a:t>
            </a:r>
            <a:r>
              <a:rPr lang="en-US" sz="2600" dirty="0" err="1" smtClean="0"/>
              <a:t>htm</a:t>
            </a:r>
            <a:r>
              <a:rPr lang="en-US" sz="2600" dirty="0" smtClean="0"/>
              <a:t>, .html)</a:t>
            </a:r>
            <a:endParaRPr lang="ar-JO" sz="2600" dirty="0" smtClean="0"/>
          </a:p>
          <a:p>
            <a:pPr marL="514350" indent="-514350">
              <a:buFont typeface="+mj-lt"/>
              <a:buAutoNum type="arabicParenR"/>
            </a:pPr>
            <a:r>
              <a:rPr lang="ar-SA" sz="2600" dirty="0" smtClean="0"/>
              <a:t>ملف نص </a:t>
            </a:r>
            <a:r>
              <a:rPr lang="en-US" sz="2600" dirty="0" smtClean="0"/>
              <a:t> (.txt)</a:t>
            </a:r>
            <a:endParaRPr lang="ar-SA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7772400" cy="5638800"/>
          </a:xfrm>
        </p:spPr>
        <p:txBody>
          <a:bodyPr>
            <a:normAutofit/>
          </a:bodyPr>
          <a:lstStyle/>
          <a:p>
            <a:r>
              <a:rPr lang="ar-SA" b="1" dirty="0" smtClean="0"/>
              <a:t>إرسال صفحة، رابط أو صورة بواسطة البريد الإلكتروني</a:t>
            </a:r>
            <a:endParaRPr lang="en-US" b="1" dirty="0" smtClean="0"/>
          </a:p>
          <a:p>
            <a:r>
              <a:rPr lang="ar-JO" dirty="0" smtClean="0"/>
              <a:t>لإرسال صفحة موقع إلكتروني بواسطة بريد إلكتروني، قم بزيارة الموقع الإلكتروني الذي تريد إرساله وانتظر تحميل كامل </a:t>
            </a:r>
            <a:r>
              <a:rPr lang="ar-JO" dirty="0" err="1" smtClean="0"/>
              <a:t>الصفحة </a:t>
            </a:r>
            <a:r>
              <a:rPr lang="ar-JO" dirty="0" smtClean="0"/>
              <a:t>(كما يظهر </a:t>
            </a:r>
            <a:r>
              <a:rPr lang="ar-JO" dirty="0" err="1" smtClean="0"/>
              <a:t>بكلمة </a:t>
            </a:r>
            <a:r>
              <a:rPr lang="ar-JO" dirty="0" smtClean="0"/>
              <a:t>"تم"  في شريط المعلومات</a:t>
            </a:r>
            <a:r>
              <a:rPr lang="ar-JO" dirty="0" err="1" smtClean="0"/>
              <a:t>).</a:t>
            </a:r>
            <a:r>
              <a:rPr lang="ar-JO" dirty="0" smtClean="0"/>
              <a:t> أنقر الآن </a:t>
            </a:r>
            <a:r>
              <a:rPr lang="ar-JO" dirty="0" err="1" smtClean="0"/>
              <a:t>ملف </a:t>
            </a:r>
            <a:r>
              <a:rPr lang="ar-JO" dirty="0" smtClean="0"/>
              <a:t>← </a:t>
            </a:r>
            <a:r>
              <a:rPr lang="ar-JO" dirty="0" err="1" smtClean="0"/>
              <a:t>إرسال </a:t>
            </a:r>
            <a:r>
              <a:rPr lang="ar-JO" dirty="0" smtClean="0"/>
              <a:t>← صفحة بواسطة البريد الإلكتروني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55625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2-5: الطباعة من المواقع الإلكترونية 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914400"/>
            <a:ext cx="7620000" cy="22098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استخدام معاينة قبل الطباعة</a:t>
            </a:r>
            <a:r>
              <a:rPr lang="ar-SA" dirty="0" smtClean="0"/>
              <a:t> </a:t>
            </a:r>
            <a:endParaRPr lang="ar-JO" dirty="0" smtClean="0"/>
          </a:p>
          <a:p>
            <a:r>
              <a:rPr lang="ar-SA" dirty="0" smtClean="0"/>
              <a:t>أنقر ملف </a:t>
            </a:r>
            <a:r>
              <a:rPr lang="ar-JO" dirty="0" smtClean="0"/>
              <a:t>← معاينة قبل </a:t>
            </a:r>
            <a:r>
              <a:rPr lang="ar-JO" dirty="0" err="1" smtClean="0"/>
              <a:t>الطباعة.</a:t>
            </a:r>
            <a:r>
              <a:rPr lang="ar-JO" dirty="0" smtClean="0"/>
              <a:t> سيفتح مربع معاينة قبل الطباعة عارضاً نظرة شاملة لما ستبدو عليه صفحة المواقع الإلكترونية على الورقة.</a:t>
            </a:r>
          </a:p>
          <a:p>
            <a:r>
              <a:rPr lang="ar-SA" dirty="0" smtClean="0"/>
              <a:t>الأوامر المتوفرة في هذه النافذة</a:t>
            </a:r>
            <a:r>
              <a:rPr lang="ar-JO" dirty="0" smtClean="0"/>
              <a:t> </a:t>
            </a:r>
            <a:r>
              <a:rPr lang="ar-JO" dirty="0" err="1" smtClean="0"/>
              <a:t>:</a:t>
            </a:r>
            <a:endParaRPr lang="ar-JO" dirty="0" smtClean="0"/>
          </a:p>
          <a:p>
            <a:endParaRPr lang="ar-SA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3352800"/>
            <a:ext cx="7620000" cy="2895600"/>
          </a:xfrm>
          <a:prstGeom prst="rect">
            <a:avLst/>
          </a:prstGeom>
        </p:spPr>
        <p:txBody>
          <a:bodyPr vert="horz" lIns="45720" rIns="45720" numCol="2" spcCol="274320" rtlCol="1">
            <a:normAutofit fontScale="92500" lnSpcReduction="10000"/>
          </a:bodyPr>
          <a:lstStyle/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طباعة مستند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عمودي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أفقي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إعداد الصفحة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فتح </a:t>
            </a: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إغلاق رؤوس الصفحة وتذييلاتها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عرض بالعرض الكامل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عرض كامل الصفحة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إظهار عدة صفحات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تغيير حجم الطباعة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تعليمات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رقم الصفحة</a:t>
            </a:r>
            <a:endParaRPr kumimoji="0" lang="ar-JO" sz="2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r>
              <a:rPr kumimoji="0" lang="ar-S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تصفح الصفحة</a:t>
            </a:r>
            <a:endParaRPr kumimoji="0" lang="ar-JO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64008" lvl="0" indent="-51435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arenR"/>
              <a:tabLst/>
              <a:defRPr/>
            </a:pPr>
            <a:endParaRPr kumimoji="0" lang="ar-SA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7848600" cy="5867400"/>
          </a:xfrm>
        </p:spPr>
        <p:txBody>
          <a:bodyPr>
            <a:normAutofit fontScale="92500" lnSpcReduction="10000"/>
          </a:bodyPr>
          <a:lstStyle/>
          <a:p>
            <a:r>
              <a:rPr lang="ar-SA" b="1" dirty="0" smtClean="0"/>
              <a:t>استخدام إعداد الصفحة</a:t>
            </a:r>
            <a:endParaRPr lang="ar-JO" b="1" dirty="0" smtClean="0"/>
          </a:p>
          <a:p>
            <a:r>
              <a:rPr lang="ar-SA" dirty="0" smtClean="0"/>
              <a:t>ليست جميع صفحات المواقع الإلكترونية متساوية، خاصةً عندما تدخل الطباعة </a:t>
            </a:r>
            <a:r>
              <a:rPr lang="ar-SA" dirty="0" err="1" smtClean="0"/>
              <a:t>المعادلة.</a:t>
            </a:r>
            <a:r>
              <a:rPr lang="ar-SA" dirty="0" smtClean="0"/>
              <a:t> فبعض الصفحات عريضة جداً بحيث لا تتواءم مع ورقة من الحجم القياسي.</a:t>
            </a:r>
            <a:endParaRPr lang="ar-JO" dirty="0" smtClean="0"/>
          </a:p>
          <a:p>
            <a:r>
              <a:rPr lang="ar-SA" dirty="0" smtClean="0"/>
              <a:t>لفتح مربع إعداد الصفحة، أنقر </a:t>
            </a:r>
            <a:r>
              <a:rPr lang="ar-SA" dirty="0" err="1" smtClean="0"/>
              <a:t>ملف </a:t>
            </a:r>
            <a:r>
              <a:rPr lang="ar-SA" dirty="0" smtClean="0"/>
              <a:t>← إعداد </a:t>
            </a:r>
            <a:r>
              <a:rPr lang="ar-SA" dirty="0" err="1" smtClean="0"/>
              <a:t>الصفحة.</a:t>
            </a:r>
            <a:r>
              <a:rPr lang="ar-SA" dirty="0" smtClean="0"/>
              <a:t> يمكنك أيضاً فتح مربع إعداد الصفحة بالنقر على أيقونة إعداد </a:t>
            </a:r>
            <a:r>
              <a:rPr lang="ar-SA" dirty="0" err="1" smtClean="0"/>
              <a:t>الصفحة (</a:t>
            </a:r>
            <a:r>
              <a:rPr lang="en-US" dirty="0" smtClean="0"/>
              <a:t> </a:t>
            </a:r>
            <a:r>
              <a:rPr lang="ar-SA" dirty="0" smtClean="0"/>
              <a:t>) في مربع معاينة قبل الطباعة</a:t>
            </a:r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طباعة صفحتك</a:t>
            </a:r>
            <a:endParaRPr lang="en-US" b="1" dirty="0" smtClean="0"/>
          </a:p>
          <a:p>
            <a:r>
              <a:rPr lang="ar-SA" dirty="0" smtClean="0"/>
              <a:t>يمكنك طباعة صفحة المواقع الإلكترونية</a:t>
            </a:r>
            <a:r>
              <a:rPr lang="ar-JO" dirty="0" smtClean="0"/>
              <a:t> </a:t>
            </a:r>
            <a:r>
              <a:rPr lang="ar-SA" dirty="0" smtClean="0"/>
              <a:t>ببعض الطرق المختلفة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err="1" smtClean="0"/>
              <a:t>ملف </a:t>
            </a:r>
            <a:r>
              <a:rPr lang="ar-SA" dirty="0" smtClean="0"/>
              <a:t>← طباعة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Ctrl + P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من مربع معاينة قبل الطباعة، أنقر أيقونة الطباعة </a:t>
            </a:r>
            <a:r>
              <a:rPr lang="en-US" dirty="0" smtClean="0"/>
              <a:t>( )</a:t>
            </a:r>
            <a:r>
              <a:rPr lang="ar-SA" dirty="0" smtClean="0"/>
              <a:t> في الركن العلوي الأيمن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أيقونة الطباعة على شريط الأوامر</a:t>
            </a:r>
            <a:endParaRPr lang="ar-SA" dirty="0"/>
          </a:p>
        </p:txBody>
      </p:sp>
      <p:pic>
        <p:nvPicPr>
          <p:cNvPr id="1026" name="صورة 162" descr="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158750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البريد </a:t>
            </a:r>
            <a:r>
              <a:rPr lang="ar-SA" b="1" dirty="0" err="1" smtClean="0"/>
              <a:t>الإلكتروني (</a:t>
            </a:r>
            <a:r>
              <a:rPr lang="en-US" b="1" dirty="0" smtClean="0"/>
              <a:t>E-mail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en-US" b="1" dirty="0" smtClean="0"/>
          </a:p>
          <a:p>
            <a:r>
              <a:rPr lang="ar-JO" dirty="0" smtClean="0"/>
              <a:t>وهو وسيلة لإرسال رسائل إلكترونية من جهاز حاسوب إلى جهاز حاسوب آخر بواسطة الإنترنت أو بواسطة شبكة أخرى</a:t>
            </a:r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بروتوكول نقل ملفات </a:t>
            </a:r>
            <a:r>
              <a:rPr lang="ar-JO" b="1" dirty="0" err="1" smtClean="0"/>
              <a:t>(</a:t>
            </a:r>
            <a:r>
              <a:rPr lang="en-US" b="1" dirty="0" smtClean="0"/>
              <a:t>FTP</a:t>
            </a:r>
            <a:r>
              <a:rPr lang="ar-JO" b="1" dirty="0" err="1" smtClean="0"/>
              <a:t>)</a:t>
            </a:r>
            <a:endParaRPr lang="en-US" b="1" dirty="0" smtClean="0"/>
          </a:p>
          <a:p>
            <a:r>
              <a:rPr lang="ar-JO" dirty="0" smtClean="0"/>
              <a:t>عبارة عن بروتوكول اتصالات يستخدم لنقل البيانات من جهاز حاسوب مباشرةً إلى جهاز حاسوب آخر بواسطة برنامج كطرف ثالث عادةً</a:t>
            </a:r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الصفحة </a:t>
            </a:r>
            <a:r>
              <a:rPr lang="ar-SA" b="1" dirty="0" err="1" smtClean="0"/>
              <a:t>الرئيسية (</a:t>
            </a:r>
            <a:r>
              <a:rPr lang="en-US" b="1" dirty="0" smtClean="0"/>
              <a:t>Home Page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en-US" b="1" dirty="0" smtClean="0"/>
          </a:p>
          <a:p>
            <a:r>
              <a:rPr lang="ar-JO" dirty="0" smtClean="0"/>
              <a:t>عبارة عن موقع إلكتروني خاص على الإنترنت أو على شبكة أخرى تُعرَض فور تشغيل برنامج </a:t>
            </a:r>
            <a:r>
              <a:rPr lang="ar-JO" dirty="0" err="1" smtClean="0"/>
              <a:t>مستعرض.</a:t>
            </a:r>
            <a:r>
              <a:rPr lang="ar-JO" dirty="0" smtClean="0"/>
              <a:t> إنترنت إكسبلورر 8 قادر على عرض عدة صفحات رئيسية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52400"/>
            <a:ext cx="77724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طباعة تحديد</a:t>
            </a:r>
            <a:endParaRPr lang="ar-JO" b="1" dirty="0" smtClean="0"/>
          </a:p>
          <a:p>
            <a:r>
              <a:rPr lang="ar-SA" dirty="0" smtClean="0"/>
              <a:t>لطباعة تحديد فقط من نص، أختر النص الذي تريد طباعته وأنقر </a:t>
            </a:r>
            <a:r>
              <a:rPr lang="ar-SA" dirty="0" err="1" smtClean="0"/>
              <a:t>ملف </a:t>
            </a:r>
            <a:r>
              <a:rPr lang="ar-SA" dirty="0" smtClean="0"/>
              <a:t>← طباعة</a:t>
            </a:r>
            <a:r>
              <a:rPr lang="ar-JO" dirty="0" smtClean="0"/>
              <a:t> ، و</a:t>
            </a:r>
            <a:r>
              <a:rPr lang="ar-SA" dirty="0" smtClean="0"/>
              <a:t>تحت </a:t>
            </a:r>
            <a:r>
              <a:rPr lang="ar-SA" dirty="0" err="1" smtClean="0"/>
              <a:t>العنوان </a:t>
            </a:r>
            <a:r>
              <a:rPr lang="ar-SA" dirty="0" smtClean="0"/>
              <a:t>"نطاق الصفحات" </a:t>
            </a:r>
            <a:r>
              <a:rPr lang="ar-SA" dirty="0" err="1" smtClean="0"/>
              <a:t>إختر</a:t>
            </a:r>
            <a:r>
              <a:rPr lang="ar-SA" dirty="0" smtClean="0"/>
              <a:t> زر الاختيار </a:t>
            </a:r>
            <a:r>
              <a:rPr lang="ar-SA" dirty="0" err="1" smtClean="0"/>
              <a:t>تحديد.</a:t>
            </a:r>
            <a:r>
              <a:rPr lang="ar-SA" dirty="0" smtClean="0"/>
              <a:t> ثم أنقر طباعة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10668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القسم 3: المفضلة، المسرعات، وشرائح الويب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ar-SA" sz="2700" dirty="0" smtClean="0"/>
              <a:t>الدرس 3-1: أساسيات المفضلة</a:t>
            </a:r>
            <a:endParaRPr lang="ar-SA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001000" cy="4572000"/>
          </a:xfrm>
        </p:spPr>
        <p:txBody>
          <a:bodyPr>
            <a:normAutofit/>
          </a:bodyPr>
          <a:lstStyle/>
          <a:p>
            <a:r>
              <a:rPr lang="ar-SA" b="1" dirty="0" smtClean="0"/>
              <a:t>ما هي المفضلة؟</a:t>
            </a:r>
            <a:endParaRPr lang="en-US" b="1" dirty="0" smtClean="0"/>
          </a:p>
          <a:p>
            <a:r>
              <a:rPr lang="ar-SA" dirty="0" smtClean="0"/>
              <a:t>المفضلة عبارة عن محدد مواقع معلومات محفوظ يمكنك دخوله في أي وقت تشاء</a:t>
            </a:r>
            <a:endParaRPr lang="en-US" dirty="0" smtClean="0"/>
          </a:p>
          <a:p>
            <a:endParaRPr lang="en-US" b="1" i="1" dirty="0" smtClean="0"/>
          </a:p>
          <a:p>
            <a:r>
              <a:rPr lang="ar-SA" b="1" dirty="0" smtClean="0"/>
              <a:t>فتح مركز المفضلة</a:t>
            </a:r>
            <a:endParaRPr lang="en-US" b="1" dirty="0" smtClean="0"/>
          </a:p>
          <a:p>
            <a:r>
              <a:rPr lang="ar-SA" dirty="0" smtClean="0"/>
              <a:t>مركز المفضلة هو جزء يظهر تلقائياً على الجانب الأيمن من نافذة إنترنت إكسبلورر، ويمكنك إظهاره بالنقر على أمر المفضلة</a:t>
            </a:r>
            <a:endParaRPr lang="en-US" b="1" i="1" dirty="0" smtClean="0"/>
          </a:p>
        </p:txBody>
      </p:sp>
      <p:pic>
        <p:nvPicPr>
          <p:cNvPr id="1026" name="صورة 1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19600"/>
            <a:ext cx="30194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772400" cy="5715000"/>
          </a:xfrm>
        </p:spPr>
        <p:txBody>
          <a:bodyPr>
            <a:normAutofit/>
          </a:bodyPr>
          <a:lstStyle/>
          <a:p>
            <a:r>
              <a:rPr lang="ar-SA" b="1" dirty="0" smtClean="0"/>
              <a:t>تثبيت وإغلاق مركز المفضلة</a:t>
            </a:r>
            <a:endParaRPr lang="en-US" b="1" dirty="0" smtClean="0"/>
          </a:p>
          <a:p>
            <a:r>
              <a:rPr lang="ar-SA" dirty="0" smtClean="0"/>
              <a:t>لاحظ الأمر الواقع في الركن العلوي الأيسر عند فتح مركز </a:t>
            </a:r>
            <a:r>
              <a:rPr lang="ar-SA" dirty="0" err="1" smtClean="0"/>
              <a:t>المفضلة.</a:t>
            </a:r>
            <a:r>
              <a:rPr lang="ar-SA" dirty="0" smtClean="0"/>
              <a:t> أنقر هذا الأمر لإبقاء مركز المفضلة على الجانب الأيسر من النافذة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دخول المفضلة خارج إنترنت إكسبلورر</a:t>
            </a:r>
            <a:endParaRPr lang="en-US" b="1" dirty="0" smtClean="0"/>
          </a:p>
          <a:p>
            <a:r>
              <a:rPr lang="ar-SA" dirty="0" smtClean="0"/>
              <a:t>لدخول المفضلة خارج إنترنت إكسبلورر، أنقر قائمة ابدأ  ثم أنقر اسم المستخدم الخاص </a:t>
            </a:r>
            <a:r>
              <a:rPr lang="ar-SA" dirty="0" err="1" smtClean="0"/>
              <a:t>بك (</a:t>
            </a:r>
            <a:r>
              <a:rPr lang="en-US" dirty="0" smtClean="0"/>
              <a:t>user</a:t>
            </a:r>
            <a:r>
              <a:rPr lang="ar-SA" dirty="0" err="1" smtClean="0"/>
              <a:t>)</a:t>
            </a:r>
            <a:r>
              <a:rPr lang="ar-JO" dirty="0" smtClean="0"/>
              <a:t> 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يوجد مجلد المفضلة داخل مجلد المستخدم الخاص بك </a:t>
            </a:r>
            <a:endParaRPr lang="en-US" dirty="0" smtClean="0"/>
          </a:p>
        </p:txBody>
      </p:sp>
      <p:pic>
        <p:nvPicPr>
          <p:cNvPr id="2050" name="صورة 1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129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"/>
            <a:ext cx="7772400" cy="6105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3-2: إنشاء واستخدام المفضلة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800600"/>
          </a:xfrm>
        </p:spPr>
        <p:txBody>
          <a:bodyPr>
            <a:normAutofit/>
          </a:bodyPr>
          <a:lstStyle/>
          <a:p>
            <a:r>
              <a:rPr lang="ar-SA" dirty="0" smtClean="0"/>
              <a:t>تجعل المفضلة الأمر سهلاً لدخول موقع إلكتروني دون الحاجة إلى تذكر محدد مواقع المعلومات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إضافة الصفحة كمفضلة</a:t>
            </a:r>
            <a:endParaRPr lang="ar-JO" b="1" dirty="0" smtClean="0"/>
          </a:p>
          <a:p>
            <a:r>
              <a:rPr lang="ar-SA" dirty="0" smtClean="0"/>
              <a:t>من السهل إضافة صفحة موقع إلكتروني  معينة لتصبح </a:t>
            </a:r>
            <a:r>
              <a:rPr lang="ar-SA" dirty="0" err="1" smtClean="0"/>
              <a:t>مفضلة.</a:t>
            </a:r>
            <a:r>
              <a:rPr lang="ar-SA" dirty="0" smtClean="0"/>
              <a:t> عندما تنتهي من تصفح صفحة تريد زيارتها مستقبلاً، أنقر </a:t>
            </a:r>
            <a:r>
              <a:rPr lang="ar-SA" dirty="0" err="1" smtClean="0"/>
              <a:t>المفضلة </a:t>
            </a:r>
            <a:r>
              <a:rPr lang="ar-SA" dirty="0" smtClean="0"/>
              <a:t>← إضافة إلى شريط المفضلة</a:t>
            </a:r>
            <a:endParaRPr lang="ar-SA" dirty="0"/>
          </a:p>
        </p:txBody>
      </p:sp>
      <p:pic>
        <p:nvPicPr>
          <p:cNvPr id="3074" name="صورة 1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962400"/>
            <a:ext cx="35718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7924800" cy="5638800"/>
          </a:xfrm>
        </p:spPr>
        <p:txBody>
          <a:bodyPr/>
          <a:lstStyle/>
          <a:p>
            <a:r>
              <a:rPr lang="ar-SA" b="1" dirty="0" smtClean="0"/>
              <a:t>تأشير عدة </a:t>
            </a:r>
            <a:r>
              <a:rPr lang="ar-SA" b="1" dirty="0" err="1" smtClean="0"/>
              <a:t>تبويبات</a:t>
            </a:r>
            <a:r>
              <a:rPr lang="ar-SA" b="1" dirty="0" smtClean="0"/>
              <a:t> كمفضلة</a:t>
            </a:r>
            <a:endParaRPr lang="ar-JO" b="1" dirty="0" smtClean="0"/>
          </a:p>
          <a:p>
            <a:r>
              <a:rPr lang="ar-SA" dirty="0" smtClean="0"/>
              <a:t>استكشفنا الاستعراض المبوب في مكان سابق من هذا </a:t>
            </a:r>
            <a:r>
              <a:rPr lang="ar-SA" dirty="0" err="1" smtClean="0"/>
              <a:t>الدليل.</a:t>
            </a:r>
            <a:r>
              <a:rPr lang="ar-SA" dirty="0" smtClean="0"/>
              <a:t> يسمح لك إنترنت إكسبلورر حفظ مجموعة من </a:t>
            </a:r>
            <a:r>
              <a:rPr lang="ar-SA" dirty="0" err="1" smtClean="0"/>
              <a:t>التبويبات</a:t>
            </a:r>
            <a:r>
              <a:rPr lang="ar-SA" dirty="0" smtClean="0"/>
              <a:t> المفتوحة كمجموعة مفضلة </a:t>
            </a:r>
            <a:r>
              <a:rPr lang="ar-SA" dirty="0" err="1" smtClean="0"/>
              <a:t>واحدة.</a:t>
            </a:r>
            <a:r>
              <a:rPr lang="ar-SA" dirty="0" smtClean="0"/>
              <a:t> في حال وجود مواقع الكترونية أو أكثر، أنقر </a:t>
            </a:r>
            <a:r>
              <a:rPr lang="ar-SA" dirty="0" err="1" smtClean="0"/>
              <a:t>مفضلة </a:t>
            </a:r>
            <a:r>
              <a:rPr lang="ar-SA" dirty="0" smtClean="0"/>
              <a:t>← إضافة مجموعة علامات التبويب إلى المفضلة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حذف المفضلة والمحافظة عليها</a:t>
            </a:r>
            <a:endParaRPr lang="ar-JO" b="1" dirty="0" smtClean="0"/>
          </a:p>
          <a:p>
            <a:r>
              <a:rPr lang="ar-SA" dirty="0" smtClean="0"/>
              <a:t>لحذف مفضلة غير مستخدمة، أو لإجراء أي تعديل على مفضلاتك، أنقر </a:t>
            </a:r>
            <a:r>
              <a:rPr lang="ar-SA" dirty="0" err="1" smtClean="0"/>
              <a:t>مفضلة </a:t>
            </a:r>
            <a:r>
              <a:rPr lang="ar-SA" dirty="0" smtClean="0"/>
              <a:t>← تنظيم المفضلة</a:t>
            </a:r>
            <a:endParaRPr lang="ar-SA" dirty="0"/>
          </a:p>
        </p:txBody>
      </p:sp>
      <p:pic>
        <p:nvPicPr>
          <p:cNvPr id="4098" name="صورة 17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30289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15000"/>
          </a:xfrm>
        </p:spPr>
        <p:txBody>
          <a:bodyPr/>
          <a:lstStyle/>
          <a:p>
            <a:r>
              <a:rPr lang="ar-SA" b="1" dirty="0" smtClean="0"/>
              <a:t>دخول المفضلة</a:t>
            </a:r>
            <a:endParaRPr lang="ar-JO" b="1" dirty="0" smtClean="0"/>
          </a:p>
          <a:p>
            <a:r>
              <a:rPr lang="ar-SA" dirty="0" smtClean="0"/>
              <a:t>لدخول مفضلة، أفتح مركز المفضلة ثم أنقر الرابط الذي تريد دخوله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dirty="0" smtClean="0"/>
              <a:t>يمكنك أيضاً دخول المفضلة بالنقر على قائمة المفضلة ثم النقر على المفضلة التي تريد زيارتها</a:t>
            </a:r>
            <a:endParaRPr lang="ar-SA" dirty="0"/>
          </a:p>
        </p:txBody>
      </p:sp>
      <p:pic>
        <p:nvPicPr>
          <p:cNvPr id="5122" name="صورة 1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29241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5343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3-3: تنظيم المفضلة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800600"/>
          </a:xfrm>
        </p:spPr>
        <p:txBody>
          <a:bodyPr>
            <a:normAutofit/>
          </a:bodyPr>
          <a:lstStyle/>
          <a:p>
            <a:r>
              <a:rPr lang="ar-SA" b="1" dirty="0" smtClean="0"/>
              <a:t>إعادة تسمية مفضلة</a:t>
            </a:r>
            <a:endParaRPr lang="en-US" b="1" dirty="0" smtClean="0"/>
          </a:p>
          <a:p>
            <a:r>
              <a:rPr lang="ar-SA" dirty="0" smtClean="0"/>
              <a:t>لإعادة تسمية مفضلة، أفتح مركز المفضلة، أنقر بيمين الفارة على المفضلة التي تريد إعادة تسميتها وأنقر إعادة تسمية من قائمة النقر الأيمن</a:t>
            </a:r>
            <a:r>
              <a:rPr lang="en-US" dirty="0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إضافة مجلدات لمفضلاتك</a:t>
            </a:r>
            <a:endParaRPr lang="ar-JO" b="1" dirty="0" smtClean="0"/>
          </a:p>
          <a:p>
            <a:r>
              <a:rPr lang="ar-SA" dirty="0" smtClean="0"/>
              <a:t>يوفر لك إنترنت إكسبلورر خياراً لتنظيم مفضل</a:t>
            </a:r>
            <a:r>
              <a:rPr lang="ar-JO" dirty="0" smtClean="0"/>
              <a:t>ت</a:t>
            </a:r>
            <a:r>
              <a:rPr lang="ar-SA" dirty="0" smtClean="0"/>
              <a:t>ك في مجلدات كما تنظم ملفاتك في مجلدات باستخدام ويندوز إكسبلورر</a:t>
            </a:r>
            <a:r>
              <a:rPr lang="ar-JO" dirty="0" smtClean="0"/>
              <a:t>، و</a:t>
            </a:r>
            <a:r>
              <a:rPr lang="ar-SA" dirty="0" smtClean="0"/>
              <a:t>لإنشاء مجلد جديد، أنقر </a:t>
            </a:r>
            <a:r>
              <a:rPr lang="ar-SA" dirty="0" err="1" smtClean="0"/>
              <a:t>مفضلة </a:t>
            </a:r>
            <a:r>
              <a:rPr lang="ar-SA" dirty="0" smtClean="0"/>
              <a:t>← تنظيم </a:t>
            </a:r>
            <a:r>
              <a:rPr lang="ar-SA" dirty="0" err="1" smtClean="0"/>
              <a:t>المفضلة.</a:t>
            </a:r>
            <a:r>
              <a:rPr lang="ar-SA" dirty="0" smtClean="0"/>
              <a:t> عندما يظهر مربع حوار تنظيم المفضلة، أنقر مجلد جديد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70104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حفظ المفضلة في مجلدات</a:t>
            </a:r>
            <a:endParaRPr lang="ar-JO" b="1" dirty="0" smtClean="0"/>
          </a:p>
          <a:p>
            <a:r>
              <a:rPr lang="ar-SA" dirty="0" smtClean="0"/>
              <a:t>أما وقد أنشئت مجلداً جديداً، يمكنك حفظ المفضلة في هذا المجلد </a:t>
            </a:r>
            <a:r>
              <a:rPr lang="ar-SA" dirty="0" err="1" smtClean="0"/>
              <a:t>مباشرةً.</a:t>
            </a:r>
            <a:r>
              <a:rPr lang="ar-SA" dirty="0" smtClean="0"/>
              <a:t> عندما تختار إضافة مفضلة لجهاز حاسوبك، فسوف يظهر مربع إضافة مفضلة</a:t>
            </a:r>
            <a:endParaRPr lang="ar-JO" dirty="0" smtClean="0"/>
          </a:p>
          <a:p>
            <a:endParaRPr lang="ar-JO" b="1" dirty="0" smtClean="0"/>
          </a:p>
          <a:p>
            <a:endParaRPr lang="ar-JO" b="1" dirty="0" smtClean="0"/>
          </a:p>
          <a:p>
            <a:endParaRPr lang="ar-JO" b="1" dirty="0" smtClean="0"/>
          </a:p>
          <a:p>
            <a:endParaRPr lang="ar-JO" dirty="0" smtClean="0"/>
          </a:p>
          <a:p>
            <a:r>
              <a:rPr lang="ar-SA" b="1" dirty="0" smtClean="0"/>
              <a:t>نقل المفضلة إلى مجلدات</a:t>
            </a:r>
            <a:endParaRPr lang="ar-JO" b="1" dirty="0" smtClean="0"/>
          </a:p>
          <a:p>
            <a:r>
              <a:rPr lang="ar-SA" dirty="0" smtClean="0"/>
              <a:t>أسهل طريقة لإضافة مفضلة لمجلد هي فتح مركز المفضلة ثم نقر وسحب مفضلة أعلى </a:t>
            </a:r>
            <a:r>
              <a:rPr lang="ar-SA" dirty="0" err="1" smtClean="0"/>
              <a:t>المجلد.</a:t>
            </a:r>
            <a:r>
              <a:rPr lang="ar-SA" dirty="0" smtClean="0"/>
              <a:t> سيقوم هذا بنقل المفضلة إلى هذا المجلد</a:t>
            </a:r>
            <a:endParaRPr lang="en-US" b="1" dirty="0" smtClean="0"/>
          </a:p>
          <a:p>
            <a:endParaRPr lang="ar-SA" dirty="0"/>
          </a:p>
        </p:txBody>
      </p:sp>
      <p:pic>
        <p:nvPicPr>
          <p:cNvPr id="6146" name="صورة 19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44577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533399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3-4: المسرعات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85800"/>
            <a:ext cx="7772400" cy="5257800"/>
          </a:xfrm>
        </p:spPr>
        <p:txBody>
          <a:bodyPr>
            <a:normAutofit/>
          </a:bodyPr>
          <a:lstStyle/>
          <a:p>
            <a:r>
              <a:rPr lang="ar-SA" b="1" dirty="0" smtClean="0"/>
              <a:t>ما هي المسرعات؟</a:t>
            </a:r>
            <a:endParaRPr lang="ar-JO" b="1" dirty="0" smtClean="0"/>
          </a:p>
          <a:p>
            <a:r>
              <a:rPr lang="ar-SA" dirty="0" smtClean="0"/>
              <a:t>تسمح لك المسرعات القيام بمهمات استعراض عامة على نص محدد دون أن يكون عليك تصفح مواقع موقع إلكتروني  أخرى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استخدام المسرعات</a:t>
            </a:r>
            <a:endParaRPr lang="ar-JO" b="1" dirty="0" smtClean="0"/>
          </a:p>
          <a:p>
            <a:r>
              <a:rPr lang="ar-SA" dirty="0" smtClean="0"/>
              <a:t>لاستخدام مسرع، أختر نصاً على أي صفحة موقع </a:t>
            </a:r>
            <a:r>
              <a:rPr lang="ar-SA" dirty="0" err="1" smtClean="0"/>
              <a:t>إلكتروني.</a:t>
            </a:r>
            <a:r>
              <a:rPr lang="ar-SA" dirty="0" smtClean="0"/>
              <a:t> ستلاحظ ظهور أيقونة بلون أزرق فاتح بجانب النص المحدد</a:t>
            </a:r>
            <a:r>
              <a:rPr lang="ar-JO" dirty="0" smtClean="0"/>
              <a:t> 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أنقر هذه الأيقونة لرؤية المسارعات المتوفرة</a:t>
            </a:r>
            <a:endParaRPr lang="ar-S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86200"/>
            <a:ext cx="26193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"/>
            <a:ext cx="76962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الحصول على مسرعات جديدة</a:t>
            </a:r>
            <a:endParaRPr lang="ar-JO" b="1" dirty="0" smtClean="0"/>
          </a:p>
          <a:p>
            <a:r>
              <a:rPr lang="ar-SA" dirty="0" smtClean="0"/>
              <a:t>يمكنك تحميل وتنزيل عدداً من المسرعات </a:t>
            </a:r>
            <a:r>
              <a:rPr lang="ar-SA" dirty="0" err="1" smtClean="0"/>
              <a:t>المختلفة.</a:t>
            </a:r>
            <a:r>
              <a:rPr lang="ar-SA" dirty="0" smtClean="0"/>
              <a:t> للقيام بهذا، أختر نصاً في صفحة موقع إلكتروني ثم أنقر زر </a:t>
            </a:r>
            <a:r>
              <a:rPr lang="ar-SA" dirty="0" err="1" smtClean="0"/>
              <a:t>مسرع </a:t>
            </a:r>
            <a:r>
              <a:rPr lang="ar-SA" dirty="0" smtClean="0"/>
              <a:t>← كافة </a:t>
            </a:r>
            <a:r>
              <a:rPr lang="ar-SA" dirty="0" err="1" smtClean="0"/>
              <a:t>المسرعات </a:t>
            </a:r>
            <a:r>
              <a:rPr lang="ar-SA" dirty="0" smtClean="0"/>
              <a:t>← بحث عن مزيد من المسرعات</a:t>
            </a:r>
            <a:endParaRPr lang="ar-JO" dirty="0" smtClean="0"/>
          </a:p>
          <a:p>
            <a:r>
              <a:rPr lang="x-none" b="1" smtClean="0"/>
              <a:t/>
            </a:r>
            <a:br>
              <a:rPr lang="x-none" b="1" smtClean="0"/>
            </a:br>
            <a:r>
              <a:rPr lang="ar-SA" b="1" dirty="0" smtClean="0"/>
              <a:t>إدارة المسرعات</a:t>
            </a:r>
            <a:endParaRPr lang="en-US" b="1" dirty="0" smtClean="0"/>
          </a:p>
          <a:p>
            <a:r>
              <a:rPr lang="ar-SA" dirty="0" smtClean="0"/>
              <a:t>يساعدك إنترنت إكسبلورر من تتبع المسارعات بخيار إدارة </a:t>
            </a:r>
            <a:r>
              <a:rPr lang="ar-SA" dirty="0" err="1" smtClean="0"/>
              <a:t>المسرعات.</a:t>
            </a:r>
            <a:r>
              <a:rPr lang="ar-SA" dirty="0" smtClean="0"/>
              <a:t> لتغيير الإعدادات، أختر نصاً وأنقر زر </a:t>
            </a:r>
            <a:r>
              <a:rPr lang="ar-SA" dirty="0" err="1" smtClean="0"/>
              <a:t>مسرعات </a:t>
            </a:r>
            <a:r>
              <a:rPr lang="ar-SA" dirty="0" smtClean="0"/>
              <a:t>← كافة </a:t>
            </a:r>
            <a:r>
              <a:rPr lang="ar-SA" dirty="0" err="1" smtClean="0"/>
              <a:t>المسرعات </a:t>
            </a:r>
            <a:r>
              <a:rPr lang="ar-SA" dirty="0" smtClean="0"/>
              <a:t>← إدارة المسرعات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9342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بروتوكول نقل النصوص </a:t>
            </a:r>
            <a:r>
              <a:rPr lang="ar-SA" b="1" dirty="0" err="1" smtClean="0"/>
              <a:t>التشعبية</a:t>
            </a:r>
            <a:r>
              <a:rPr lang="ar-SA" b="1" dirty="0" smtClean="0"/>
              <a:t> </a:t>
            </a:r>
            <a:r>
              <a:rPr lang="ar-SA" b="1" dirty="0" err="1" smtClean="0"/>
              <a:t>(</a:t>
            </a:r>
            <a:r>
              <a:rPr lang="en-US" b="1" dirty="0" smtClean="0"/>
              <a:t>HTTP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JO" dirty="0" smtClean="0"/>
              <a:t>نوع من بروتوكولات الاتصالات المستعملة بصورة رئيسية لنقل معلومات الموقع الإلكتروني </a:t>
            </a:r>
          </a:p>
          <a:p>
            <a:endParaRPr lang="ar-JO" dirty="0" smtClean="0"/>
          </a:p>
          <a:p>
            <a:r>
              <a:rPr lang="ar-SA" b="1" dirty="0" smtClean="0"/>
              <a:t>ارتباط </a:t>
            </a:r>
            <a:r>
              <a:rPr lang="ar-SA" b="1" dirty="0" err="1" smtClean="0"/>
              <a:t>تشعبي (</a:t>
            </a:r>
            <a:r>
              <a:rPr lang="en-US" b="1" dirty="0" smtClean="0"/>
              <a:t>Hyperlink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JO" dirty="0" smtClean="0"/>
              <a:t>وهو مرجع يمتد من وثيقة إلى أخرى، أو من جزء في وثيقة إلى جزء آخر في نفس الوثيقة</a:t>
            </a:r>
          </a:p>
          <a:p>
            <a:endParaRPr lang="ar-JO" dirty="0" smtClean="0"/>
          </a:p>
          <a:p>
            <a:r>
              <a:rPr lang="ar-SA" b="1" dirty="0" err="1" smtClean="0"/>
              <a:t>الإنترنت (</a:t>
            </a:r>
            <a:r>
              <a:rPr lang="en-US" b="1" dirty="0" smtClean="0"/>
              <a:t>Internet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JO" dirty="0" smtClean="0"/>
              <a:t>مرادف للشبكة </a:t>
            </a:r>
            <a:r>
              <a:rPr lang="ar-JO" dirty="0" err="1" smtClean="0"/>
              <a:t>العنكبوتية</a:t>
            </a:r>
            <a:r>
              <a:rPr lang="ar-JO" dirty="0" smtClean="0"/>
              <a:t> </a:t>
            </a:r>
            <a:r>
              <a:rPr lang="ar-JO" dirty="0" err="1" smtClean="0"/>
              <a:t>العالمية.</a:t>
            </a:r>
            <a:r>
              <a:rPr lang="ar-JO" dirty="0" smtClean="0"/>
              <a:t> وهو مجموعة كبيرة من شبكات الحاسوب الموصولة </a:t>
            </a:r>
            <a:r>
              <a:rPr lang="ar-JO" dirty="0" err="1" smtClean="0"/>
              <a:t>ببعضها</a:t>
            </a:r>
            <a:r>
              <a:rPr lang="ar-JO" dirty="0" smtClean="0"/>
              <a:t> البعض في كل العالم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334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3-5: شرائح ويب 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609600"/>
            <a:ext cx="6172200" cy="5410200"/>
          </a:xfrm>
        </p:spPr>
        <p:txBody>
          <a:bodyPr>
            <a:normAutofit fontScale="85000" lnSpcReduction="10000"/>
          </a:bodyPr>
          <a:lstStyle/>
          <a:p>
            <a:r>
              <a:rPr lang="ar-SA" b="1" dirty="0" smtClean="0"/>
              <a:t>ما هي شرائح </a:t>
            </a:r>
            <a:r>
              <a:rPr lang="ar-SA" b="1" dirty="0" err="1" smtClean="0"/>
              <a:t>الويب ؟</a:t>
            </a:r>
            <a:endParaRPr lang="ar-JO" b="1" dirty="0" smtClean="0"/>
          </a:p>
          <a:p>
            <a:r>
              <a:rPr lang="ar-SA" dirty="0" smtClean="0"/>
              <a:t>شرائح الويب عبارة عن طريقة لتراقب عدة معلومات مختلفة </a:t>
            </a:r>
            <a:r>
              <a:rPr lang="ar-SA" dirty="0" err="1" smtClean="0"/>
              <a:t>بالحال.</a:t>
            </a:r>
            <a:r>
              <a:rPr lang="ar-SA" dirty="0" smtClean="0"/>
              <a:t> وهي تعمل بطريقة مشابهة لموجز الويب </a:t>
            </a:r>
            <a:r>
              <a:rPr lang="ar-JO" dirty="0" smtClean="0"/>
              <a:t>،ف</a:t>
            </a:r>
            <a:r>
              <a:rPr lang="ar-SA" dirty="0" smtClean="0"/>
              <a:t>متى توفرت معلومات جديدة لشريحة ويب معين، يتم إشعارك ومن ثم يمكنك الدخول بسرعة لصفحة الموقع الإلكتروني</a:t>
            </a:r>
            <a:endParaRPr lang="ar-JO" dirty="0" smtClean="0"/>
          </a:p>
          <a:p>
            <a:endParaRPr lang="ar-JO" sz="1600" dirty="0" smtClean="0"/>
          </a:p>
          <a:p>
            <a:r>
              <a:rPr lang="ar-SA" b="1" dirty="0" smtClean="0"/>
              <a:t>الحصول على شريحة ويب </a:t>
            </a:r>
            <a:endParaRPr lang="ar-JO" b="1" dirty="0" smtClean="0"/>
          </a:p>
          <a:p>
            <a:r>
              <a:rPr lang="ar-SA" dirty="0" smtClean="0"/>
              <a:t>يمكنك القول بأنك على صفحة موقع إلكتروني تستعمل شرائح الويب عندما تظهر الأيقونة التالية في شريط </a:t>
            </a:r>
            <a:r>
              <a:rPr lang="ar-SA" dirty="0" err="1" smtClean="0"/>
              <a:t>الأوامر:</a:t>
            </a:r>
            <a:r>
              <a:rPr lang="ar-SA" dirty="0" smtClean="0"/>
              <a:t> </a:t>
            </a:r>
            <a:endParaRPr lang="en-US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JO" dirty="0" smtClean="0"/>
              <a:t>و</a:t>
            </a:r>
            <a:r>
              <a:rPr lang="ar-SA" dirty="0" smtClean="0"/>
              <a:t>عندما يظهر أمر شرائح ويب، قم بتحريك الفارة حول صفحة المواقع الإلكترونية لترى المعلومات التي تزودها شريحة </a:t>
            </a:r>
            <a:r>
              <a:rPr lang="ar-SA" dirty="0" err="1" smtClean="0"/>
              <a:t>الويب.</a:t>
            </a:r>
            <a:r>
              <a:rPr lang="ar-SA" dirty="0" smtClean="0"/>
              <a:t> تتوفر في هذه الحالة آخر الميزات عن</a:t>
            </a:r>
            <a:r>
              <a:rPr lang="en-US" dirty="0" smtClean="0"/>
              <a:t>MSN.com </a:t>
            </a:r>
            <a:r>
              <a:rPr lang="ar-JO" dirty="0" smtClean="0"/>
              <a:t> بواسطة شريحة الويب كما هو واضح برمز المربع الأخضر.</a:t>
            </a:r>
            <a:endParaRPr lang="en-US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657600"/>
            <a:ext cx="144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صورة 2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43400"/>
            <a:ext cx="2514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7772400" cy="5562600"/>
          </a:xfrm>
        </p:spPr>
        <p:txBody>
          <a:bodyPr/>
          <a:lstStyle/>
          <a:p>
            <a:r>
              <a:rPr lang="ar-SA" b="1" dirty="0" smtClean="0"/>
              <a:t>استخدام شرائح الويب </a:t>
            </a:r>
            <a:endParaRPr lang="en-US" b="1" dirty="0" smtClean="0"/>
          </a:p>
          <a:p>
            <a:r>
              <a:rPr lang="ar-SA" dirty="0" smtClean="0"/>
              <a:t>فور التسجيل لشريحة موقع </a:t>
            </a:r>
            <a:r>
              <a:rPr lang="ar-SA" dirty="0" err="1" smtClean="0"/>
              <a:t>الويب </a:t>
            </a:r>
            <a:r>
              <a:rPr lang="ar-SA" dirty="0" smtClean="0"/>
              <a:t>، تصبح الشريحة مرئية على شريط </a:t>
            </a:r>
            <a:r>
              <a:rPr lang="ar-SA" dirty="0" err="1" smtClean="0"/>
              <a:t>المفضلة.</a:t>
            </a:r>
            <a:r>
              <a:rPr lang="ar-SA" dirty="0" smtClean="0"/>
              <a:t> ستنبهك هذه المادة بظهور أي محتوى جديد بالتحول إلى الخط الغامق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إيجاد المزيد من شرائح الويب </a:t>
            </a:r>
            <a:endParaRPr lang="en-US" b="1" dirty="0" smtClean="0"/>
          </a:p>
          <a:p>
            <a:r>
              <a:rPr lang="ar-JO" dirty="0" err="1" smtClean="0"/>
              <a:t>إفتح</a:t>
            </a:r>
            <a:r>
              <a:rPr lang="ar-JO" dirty="0" smtClean="0"/>
              <a:t> معرض البرامج المكملة بزيارة </a:t>
            </a:r>
            <a:r>
              <a:rPr lang="en-US" u="sng" dirty="0" smtClean="0">
                <a:hlinkClick r:id="rId2"/>
              </a:rPr>
              <a:t>http://www.ieaddons.com</a:t>
            </a:r>
            <a:r>
              <a:rPr lang="ar-SA" dirty="0" smtClean="0"/>
              <a:t> أو بالنقر على زر </a:t>
            </a:r>
            <a:r>
              <a:rPr lang="ar-SA" dirty="0" err="1" smtClean="0"/>
              <a:t>المسرع </a:t>
            </a:r>
            <a:r>
              <a:rPr lang="ar-SA" dirty="0" smtClean="0"/>
              <a:t>←كافة </a:t>
            </a:r>
            <a:r>
              <a:rPr lang="ar-SA" dirty="0" err="1" smtClean="0"/>
              <a:t>المسرعات </a:t>
            </a:r>
            <a:r>
              <a:rPr lang="ar-SA" dirty="0" smtClean="0"/>
              <a:t>– البحث عن مزيد من المسرعات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55562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 </a:t>
            </a:r>
            <a:r>
              <a:rPr lang="ar-SA" sz="2800" dirty="0" smtClean="0"/>
              <a:t>القسم 4: الأمان 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609600"/>
            <a:ext cx="8686800" cy="5410200"/>
          </a:xfrm>
        </p:spPr>
        <p:txBody>
          <a:bodyPr numCol="2" spcCol="365760" rtlCol="1">
            <a:normAutofit fontScale="85000" lnSpcReduction="20000"/>
          </a:bodyPr>
          <a:lstStyle/>
          <a:p>
            <a:r>
              <a:rPr lang="ar-SA" b="1" dirty="0" smtClean="0"/>
              <a:t>ستتعلم في هذا الدرس ما </a:t>
            </a:r>
            <a:r>
              <a:rPr lang="ar-SA" b="1" dirty="0" err="1" smtClean="0"/>
              <a:t>يلي:</a:t>
            </a:r>
            <a:r>
              <a:rPr lang="ar-SA" b="1" dirty="0" smtClean="0"/>
              <a:t> </a:t>
            </a:r>
            <a:endParaRPr lang="en-US" b="1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كيف تعرف بعض المصطلحات </a:t>
            </a:r>
            <a:r>
              <a:rPr lang="ar-JO" dirty="0" smtClean="0"/>
              <a:t>  </a:t>
            </a:r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الرئيسية المتصلة بأمان حاسوبك على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الإنترنت.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فهم كيف تعمل الذاكرة المؤقتة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للمستعرض.</a:t>
            </a:r>
            <a:r>
              <a:rPr lang="ar-SA" dirty="0" smtClean="0"/>
              <a:t> 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فهم كيفية إظهار أو إخفاء </a:t>
            </a:r>
            <a:r>
              <a:rPr lang="ar-SA" dirty="0" err="1" smtClean="0"/>
              <a:t>الصور.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معرفة بعض خصائص البريد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الإلكتروني، موقع المواقع </a:t>
            </a:r>
            <a:r>
              <a:rPr lang="ar-SA" dirty="0" err="1" smtClean="0"/>
              <a:t>الإلكترونية ،</a:t>
            </a:r>
            <a:r>
              <a:rPr lang="ar-SA" dirty="0" smtClean="0"/>
              <a:t>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أو الملف الضارة.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إدخال كلمات المرور.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تعبئة النماذج.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مدير كلمة المرور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تمييز نص  </a:t>
            </a:r>
            <a:r>
              <a:rPr lang="ar-SA" dirty="0" err="1" smtClean="0"/>
              <a:t>كابتشا</a:t>
            </a:r>
            <a:r>
              <a:rPr lang="ar-SA" dirty="0" smtClean="0"/>
              <a:t> </a:t>
            </a:r>
            <a:r>
              <a:rPr lang="en-US" dirty="0" smtClean="0"/>
              <a:t> )</a:t>
            </a:r>
            <a:r>
              <a:rPr lang="ar-SA" dirty="0" smtClean="0"/>
              <a:t>اختبار </a:t>
            </a:r>
            <a:r>
              <a:rPr lang="ar-SA" dirty="0" err="1" smtClean="0"/>
              <a:t>تورنج</a:t>
            </a:r>
            <a:r>
              <a:rPr lang="ar-SA" dirty="0" smtClean="0"/>
              <a:t>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العام والأوتوماتيكي للتمييز بين </a:t>
            </a:r>
            <a:endParaRPr lang="ar-JO" dirty="0" smtClean="0"/>
          </a:p>
          <a:p>
            <a:pPr lvl="0"/>
            <a:endParaRPr lang="ar-JO" dirty="0" smtClean="0"/>
          </a:p>
          <a:p>
            <a:pPr lvl="0"/>
            <a:endParaRPr lang="ar-JO" dirty="0" smtClean="0"/>
          </a:p>
          <a:p>
            <a:pPr lvl="0"/>
            <a:r>
              <a:rPr lang="ar-SA" dirty="0" smtClean="0"/>
              <a:t>الحاسب والإنسان</a:t>
            </a:r>
            <a:r>
              <a:rPr lang="en-US" dirty="0" smtClean="0"/>
              <a:t>(CAPTCHA text)(</a:t>
            </a:r>
            <a:r>
              <a:rPr lang="ar-JO" dirty="0" err="1" smtClean="0"/>
              <a:t>.</a:t>
            </a:r>
            <a:r>
              <a:rPr lang="ar-JO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برنامج منع الرسائل </a:t>
            </a:r>
            <a:r>
              <a:rPr lang="ar-SA" dirty="0" err="1" smtClean="0"/>
              <a:t>الدعائية،</a:t>
            </a:r>
            <a:r>
              <a:rPr lang="ar-SA" dirty="0" smtClean="0"/>
              <a:t>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وشريط المعلومات، وحاجب </a:t>
            </a:r>
            <a:r>
              <a:rPr lang="ar-SA" dirty="0" err="1" smtClean="0"/>
              <a:t>التصيد 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استخدام التصفح الخاص والتصفية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الخاصة</a:t>
            </a:r>
            <a:r>
              <a:rPr lang="ar-JO" dirty="0" err="1" smtClean="0"/>
              <a:t>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JO" dirty="0" smtClean="0"/>
              <a:t>إدارة البرامج </a:t>
            </a:r>
            <a:r>
              <a:rPr lang="ar-JO" dirty="0" err="1" smtClean="0"/>
              <a:t>المكملة.</a:t>
            </a:r>
            <a:r>
              <a:rPr lang="ar-JO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JO" dirty="0" smtClean="0"/>
              <a:t>تعليمات على حماية نفسك من الفيروسات </a:t>
            </a:r>
          </a:p>
          <a:p>
            <a:pPr lvl="0"/>
            <a:r>
              <a:rPr lang="ar-JO" dirty="0" smtClean="0"/>
              <a:t>  </a:t>
            </a:r>
            <a:r>
              <a:rPr lang="ar-JO" dirty="0" err="1" smtClean="0"/>
              <a:t>(</a:t>
            </a:r>
            <a:r>
              <a:rPr lang="en-US" dirty="0" smtClean="0"/>
              <a:t>viruses</a:t>
            </a:r>
            <a:r>
              <a:rPr lang="ar-JO" dirty="0" smtClean="0"/>
              <a:t>) وبرامج التجسس </a:t>
            </a:r>
          </a:p>
          <a:p>
            <a:pPr lvl="0"/>
            <a:r>
              <a:rPr lang="ar-JO" dirty="0" smtClean="0"/>
              <a:t>  </a:t>
            </a:r>
            <a:r>
              <a:rPr lang="ar-JO" dirty="0" err="1" smtClean="0"/>
              <a:t>(</a:t>
            </a:r>
            <a:r>
              <a:rPr lang="en-US" dirty="0" smtClean="0"/>
              <a:t>spyware</a:t>
            </a:r>
            <a:r>
              <a:rPr lang="ar-JO" dirty="0" smtClean="0"/>
              <a:t>) والبريد الإلكتروني غير </a:t>
            </a:r>
          </a:p>
          <a:p>
            <a:pPr lvl="0"/>
            <a:r>
              <a:rPr lang="ar-JO" dirty="0" smtClean="0"/>
              <a:t>  المرغوب </a:t>
            </a:r>
            <a:r>
              <a:rPr lang="ar-JO" dirty="0" err="1" smtClean="0"/>
              <a:t>فيه (</a:t>
            </a:r>
            <a:r>
              <a:rPr lang="en-US" dirty="0" smtClean="0"/>
              <a:t>spam</a:t>
            </a:r>
            <a:r>
              <a:rPr lang="ar-JO" dirty="0" err="1" smtClean="0"/>
              <a:t>).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JO" dirty="0" smtClean="0"/>
              <a:t>فهم مفهوم جدار </a:t>
            </a:r>
            <a:r>
              <a:rPr lang="ar-JO" dirty="0" err="1" smtClean="0"/>
              <a:t>الحماية.</a:t>
            </a:r>
            <a:r>
              <a:rPr lang="ar-JO" dirty="0" smtClean="0"/>
              <a:t>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JO" dirty="0" smtClean="0"/>
              <a:t>استيراد وتصدير المفضلة وملفات تعريف </a:t>
            </a:r>
          </a:p>
          <a:p>
            <a:r>
              <a:rPr lang="ar-JO" dirty="0" smtClean="0"/>
              <a:t>  الارتباط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ar-JO" sz="2800" dirty="0" smtClean="0"/>
              <a:t>الدرس 4-1: مواقع آمنة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143000"/>
            <a:ext cx="7467600" cy="4876800"/>
          </a:xfrm>
        </p:spPr>
        <p:txBody>
          <a:bodyPr>
            <a:normAutofit/>
          </a:bodyPr>
          <a:lstStyle/>
          <a:p>
            <a:r>
              <a:rPr lang="ar-JO" b="1" dirty="0" smtClean="0"/>
              <a:t>المواقع الآمنة مقابل المواقع غير الآمنة</a:t>
            </a:r>
            <a:endParaRPr lang="en-US" b="1" dirty="0" smtClean="0"/>
          </a:p>
          <a:p>
            <a:r>
              <a:rPr lang="ar-JO" dirty="0" smtClean="0"/>
              <a:t>هناك العديد من المواقع الإلكترونية التي تتعامل مع معلومات شخصية أو </a:t>
            </a:r>
            <a:r>
              <a:rPr lang="ar-JO" dirty="0" err="1" smtClean="0"/>
              <a:t>حساسة.</a:t>
            </a:r>
            <a:r>
              <a:rPr lang="ar-JO" dirty="0" smtClean="0"/>
              <a:t> وهذه تشمل مواقع إلكترونية بنكية، ومواقع حيث يمكنك القيام بمشترياتك إلكترونياً، وبريد إلكتروني قائم على المواقع الإلكترونية.</a:t>
            </a:r>
          </a:p>
          <a:p>
            <a:endParaRPr lang="ar-JO" dirty="0" smtClean="0"/>
          </a:p>
          <a:p>
            <a:r>
              <a:rPr lang="ar-SA" b="1" dirty="0" smtClean="0"/>
              <a:t>لمحة عن التشفير</a:t>
            </a:r>
            <a:endParaRPr lang="en-US" b="1" dirty="0" smtClean="0"/>
          </a:p>
          <a:p>
            <a:r>
              <a:rPr lang="ar-SA" dirty="0" smtClean="0"/>
              <a:t>يُستَخدَم </a:t>
            </a:r>
            <a:r>
              <a:rPr lang="ar-SA" dirty="0" err="1" smtClean="0"/>
              <a:t>المصطلح </a:t>
            </a:r>
            <a:r>
              <a:rPr lang="ar-SA" dirty="0" smtClean="0"/>
              <a:t>"تشفير" لوصف طريقة إقفال بيانات مثل وضع قفل على </a:t>
            </a:r>
            <a:r>
              <a:rPr lang="ar-SA" dirty="0" err="1" smtClean="0"/>
              <a:t>باب.</a:t>
            </a:r>
            <a:r>
              <a:rPr lang="ar-SA" dirty="0" smtClean="0"/>
              <a:t> تحتاج بعد تشفير البيانات إلى مفتاح لفكها تماماً كما تحتاج إلى فتح الباب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15000"/>
          </a:xfrm>
        </p:spPr>
        <p:txBody>
          <a:bodyPr>
            <a:normAutofit/>
          </a:bodyPr>
          <a:lstStyle/>
          <a:p>
            <a:r>
              <a:rPr lang="ar-SA" b="1" dirty="0" smtClean="0"/>
              <a:t>لمحة عن التواقيع الرقمية </a:t>
            </a:r>
            <a:endParaRPr lang="ar-JO" b="1" dirty="0" smtClean="0"/>
          </a:p>
          <a:p>
            <a:r>
              <a:rPr lang="ar-SA" dirty="0" smtClean="0"/>
              <a:t>على المواقع الإلكترونية التي تزود شهادة أمن تزويد توقيع رقمي </a:t>
            </a:r>
            <a:r>
              <a:rPr lang="ar-SA" dirty="0" err="1" smtClean="0"/>
              <a:t>أيضاً.</a:t>
            </a:r>
            <a:r>
              <a:rPr lang="ar-SA" dirty="0" smtClean="0"/>
              <a:t> التوقيع الرقمي هو </a:t>
            </a:r>
            <a:r>
              <a:rPr lang="ar-SA" dirty="0" err="1" smtClean="0"/>
              <a:t>الجزء </a:t>
            </a:r>
            <a:r>
              <a:rPr lang="ar-SA" dirty="0" smtClean="0"/>
              <a:t>"المميز" من شهادة الأمن، تماماً كما هو توقيعك جزءاً مميزاً من جواز </a:t>
            </a:r>
            <a:r>
              <a:rPr lang="ar-SA" dirty="0" err="1" smtClean="0"/>
              <a:t>سفرك.</a:t>
            </a:r>
            <a:r>
              <a:rPr lang="ar-SA" dirty="0" smtClean="0"/>
              <a:t> لا يوجد لجهازي حاسوب اثنين نفس التوقيع الرقمي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لمحة عن ملفات تعريف الارتباط </a:t>
            </a:r>
            <a:endParaRPr lang="ar-JO" b="1" dirty="0" smtClean="0"/>
          </a:p>
          <a:p>
            <a:r>
              <a:rPr lang="ar-SA" dirty="0" smtClean="0"/>
              <a:t>ملف تعريف الارتباط عبارة عن ملف ينشئه موقع إلكتروني لتخزين معلومات على جهاز حاسوبك متصلة بهذا الموقع </a:t>
            </a:r>
            <a:r>
              <a:rPr lang="ar-SA" dirty="0" err="1" smtClean="0"/>
              <a:t>الإلكتروني.</a:t>
            </a:r>
            <a:r>
              <a:rPr lang="ar-SA" dirty="0" smtClean="0"/>
              <a:t> يمكن أيضاً استخدام ملف تعريف الارتباط لتخزين معلومات شخصية مثل اسمك وعنوانك وبريدك الإلكتروني</a:t>
            </a:r>
            <a:r>
              <a:rPr lang="ar-JO" dirty="0" smtClean="0"/>
              <a:t> أو رقم </a:t>
            </a:r>
            <a:r>
              <a:rPr lang="ar-JO" dirty="0" err="1" smtClean="0"/>
              <a:t>هاتفك.</a:t>
            </a:r>
            <a:r>
              <a:rPr lang="ar-JO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772400" cy="5715000"/>
          </a:xfrm>
        </p:spPr>
        <p:txBody>
          <a:bodyPr>
            <a:normAutofit/>
          </a:bodyPr>
          <a:lstStyle/>
          <a:p>
            <a:r>
              <a:rPr lang="ar-SA" b="1" dirty="0" smtClean="0"/>
              <a:t>لمحة عن ذاكرة المستعرض المؤقتة</a:t>
            </a:r>
            <a:endParaRPr lang="ar-JO" b="1" dirty="0" smtClean="0"/>
          </a:p>
          <a:p>
            <a:r>
              <a:rPr lang="ar-SA" dirty="0" smtClean="0"/>
              <a:t>عند زيارتك موقع إلكتروني، يحتفظ إنترنت إكسبلورر بنسخة من بيانات الموقع الإلكتروني على جهاز حاسوبك للإطلاع عليها بسهولة </a:t>
            </a:r>
            <a:r>
              <a:rPr lang="ar-SA" dirty="0" err="1" smtClean="0"/>
              <a:t>لاحقاً.</a:t>
            </a:r>
            <a:r>
              <a:rPr lang="ar-SA" dirty="0" smtClean="0"/>
              <a:t> ويشمل هذا معلومات لجميع المواقع الإلكترونية التي تزورها بما فيها مواقع مواقع الكترونية المعاملات البنكية والمشتريات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عرض وعدم عرض الصور</a:t>
            </a:r>
            <a:endParaRPr lang="ar-JO" b="1" dirty="0" smtClean="0"/>
          </a:p>
          <a:p>
            <a:r>
              <a:rPr lang="ar-SA" dirty="0" smtClean="0"/>
              <a:t>يعطيك إنترنت إكسبلورر مرونة إخفاء محتوى الصور والفيديو والوسائط المتعددة </a:t>
            </a:r>
            <a:r>
              <a:rPr lang="ar-SA" dirty="0" err="1" smtClean="0"/>
              <a:t>الأخرى.</a:t>
            </a:r>
            <a:r>
              <a:rPr lang="ar-SA" dirty="0" smtClean="0"/>
              <a:t> هذا لا يجعل صفحة المواقع الإلكترونية تبدو جميلة لكنه يجعل إنترنت إكسبلورر يعرض صفحات المواقع الإلكترونية بشكل أسرع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6105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4-2: دخول مواقع محمية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838200"/>
            <a:ext cx="7772400" cy="5257800"/>
          </a:xfrm>
        </p:spPr>
        <p:txBody>
          <a:bodyPr/>
          <a:lstStyle/>
          <a:p>
            <a:r>
              <a:rPr lang="ar-SA" b="1" dirty="0" smtClean="0"/>
              <a:t>إدخال كلمات المرور</a:t>
            </a:r>
            <a:endParaRPr lang="en-US" b="1" dirty="0" smtClean="0"/>
          </a:p>
          <a:p>
            <a:r>
              <a:rPr lang="ar-SA" dirty="0" smtClean="0"/>
              <a:t>عليك تأكيد هويتك بإدخال كلمة مرور تم إنشاؤها عند </a:t>
            </a:r>
            <a:r>
              <a:rPr lang="ar-SA" dirty="0" err="1" smtClean="0"/>
              <a:t>قيامك</a:t>
            </a:r>
            <a:r>
              <a:rPr lang="ar-JO" dirty="0" smtClean="0"/>
              <a:t> مثلاً</a:t>
            </a:r>
            <a:r>
              <a:rPr lang="ar-SA" dirty="0" smtClean="0"/>
              <a:t> </a:t>
            </a:r>
            <a:r>
              <a:rPr lang="ar-JO" dirty="0" smtClean="0"/>
              <a:t>بعملية </a:t>
            </a:r>
            <a:r>
              <a:rPr lang="ar-SA" dirty="0" smtClean="0"/>
              <a:t>شراء من خلال موقع إلكتروني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b="1" dirty="0" smtClean="0"/>
          </a:p>
          <a:p>
            <a:r>
              <a:rPr lang="ar-SA" b="1" dirty="0" smtClean="0"/>
              <a:t>تعبئة النماذج</a:t>
            </a:r>
            <a:endParaRPr lang="en-US" b="1" dirty="0" smtClean="0"/>
          </a:p>
          <a:p>
            <a:r>
              <a:rPr lang="ar-SA" dirty="0" smtClean="0"/>
              <a:t>لإدخال معلومات موقع إلكتروني بسهولة أكبر، يُظهر إنترنت إكسبلورر خيار إكمال </a:t>
            </a:r>
            <a:r>
              <a:rPr lang="ar-SA" dirty="0" err="1" smtClean="0"/>
              <a:t>تلقائي </a:t>
            </a:r>
            <a:r>
              <a:rPr lang="ar-SA" dirty="0" smtClean="0"/>
              <a:t>(إكمال تلقائي</a:t>
            </a:r>
            <a:r>
              <a:rPr lang="ar-SA" dirty="0" err="1" smtClean="0"/>
              <a:t>)</a:t>
            </a:r>
            <a:r>
              <a:rPr lang="ar-JO" dirty="0" smtClean="0"/>
              <a:t> الذي يحفظ معلومات متكررة الاستخدام مثل اسم المستخدم أو عنوان بريد إلكتروني أو رقم هاتف موضوع في ملف مشفر مقفل على حاسوبك</a:t>
            </a:r>
            <a:endParaRPr lang="ar-SA" dirty="0"/>
          </a:p>
        </p:txBody>
      </p:sp>
      <p:pic>
        <p:nvPicPr>
          <p:cNvPr id="1026" name="صورة 2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3505200" cy="182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28600"/>
            <a:ext cx="7086600" cy="5867400"/>
          </a:xfrm>
        </p:spPr>
        <p:txBody>
          <a:bodyPr>
            <a:normAutofit/>
          </a:bodyPr>
          <a:lstStyle/>
          <a:p>
            <a:r>
              <a:rPr lang="ar-SA" b="1" dirty="0" smtClean="0"/>
              <a:t>لمحة عن مدير كلمة المرور</a:t>
            </a:r>
            <a:endParaRPr lang="ar-JO" b="1" dirty="0" smtClean="0"/>
          </a:p>
          <a:p>
            <a:r>
              <a:rPr lang="ar-SA" dirty="0" smtClean="0"/>
              <a:t>تضم ميزة </a:t>
            </a:r>
            <a:r>
              <a:rPr lang="ar-JO" dirty="0" smtClean="0"/>
              <a:t>الإكمال </a:t>
            </a:r>
            <a:r>
              <a:rPr lang="ar-JO" dirty="0" err="1" smtClean="0"/>
              <a:t>التلقائي </a:t>
            </a:r>
            <a:r>
              <a:rPr lang="ar-JO" dirty="0" smtClean="0"/>
              <a:t>(إكمال تلقائي) لإنترنت إكسبلورر أيضاً مدير كلمة </a:t>
            </a:r>
            <a:r>
              <a:rPr lang="ar-JO" dirty="0" err="1" smtClean="0"/>
              <a:t>مرور (</a:t>
            </a:r>
            <a:r>
              <a:rPr lang="en-US" dirty="0" smtClean="0"/>
              <a:t>Password Manager</a:t>
            </a:r>
            <a:r>
              <a:rPr lang="ar-JO" dirty="0" smtClean="0"/>
              <a:t>) يسمح لك بحفظ كلمات مرور تُستخدَم لإدخال مواقع إلكترونية آمنة معينة مثل البريد الإلكتروني القائم على المواقع الإلكترونية</a:t>
            </a:r>
          </a:p>
          <a:p>
            <a:endParaRPr lang="ar-JO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7629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4-3: سمات الأمان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ar-SA" b="1" dirty="0" smtClean="0"/>
              <a:t>لمحة عن شريط المعلومات</a:t>
            </a:r>
            <a:endParaRPr lang="en-US" b="1" dirty="0" smtClean="0"/>
          </a:p>
          <a:p>
            <a:r>
              <a:rPr lang="ar-SA" dirty="0" smtClean="0"/>
              <a:t>يظهر شريط المعلومات عند قيام إنترنت إكسبلورر ببعض الإجراءات التي عطلت استعراضك للموقع </a:t>
            </a:r>
            <a:r>
              <a:rPr lang="ar-SA" dirty="0" err="1" smtClean="0"/>
              <a:t>الإلكتروني.</a:t>
            </a:r>
            <a:r>
              <a:rPr lang="ar-SA" dirty="0" smtClean="0"/>
              <a:t> قد يحصل هذا عند إقفال نافذة تفتح فجأة أثناء تحميلك ملف، أو إذا احتاج إنترنت إكسبلورر تحميل بعض البرامج الإضافية لأطراف ثالثة لعرض محتوى خاص</a:t>
            </a:r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لمحة عن برنامج منع الرسائل </a:t>
            </a:r>
            <a:r>
              <a:rPr lang="ar-SA" b="1" dirty="0" err="1" smtClean="0"/>
              <a:t>الدعائية (</a:t>
            </a:r>
            <a:r>
              <a:rPr lang="x-none" b="1" smtClean="0"/>
              <a:t>Pop-Up Blocker</a:t>
            </a:r>
            <a:r>
              <a:rPr lang="ar-SA" b="1" dirty="0" err="1" smtClean="0"/>
              <a:t>)</a:t>
            </a:r>
            <a:endParaRPr lang="en-US" b="1" dirty="0" smtClean="0"/>
          </a:p>
          <a:p>
            <a:r>
              <a:rPr lang="ar-SA" dirty="0" smtClean="0"/>
              <a:t>النافذة التي تفتح فجأةً</a:t>
            </a:r>
            <a:r>
              <a:rPr lang="ar-JO" dirty="0" smtClean="0"/>
              <a:t> </a:t>
            </a:r>
            <a:r>
              <a:rPr lang="ar-JO" dirty="0" err="1" smtClean="0"/>
              <a:t>(</a:t>
            </a:r>
            <a:r>
              <a:rPr lang="en-US" dirty="0" smtClean="0"/>
              <a:t>pop-up window</a:t>
            </a:r>
            <a:r>
              <a:rPr lang="ar-JO" dirty="0" err="1" smtClean="0"/>
              <a:t>)</a:t>
            </a:r>
            <a:r>
              <a:rPr lang="ar-SA" dirty="0" smtClean="0"/>
              <a:t> عبارة عن نافذة تظهر وأنت تستعرض مواقع إلكترونية معينة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/>
          <a:lstStyle/>
          <a:p>
            <a:r>
              <a:rPr lang="ar-SA" b="1" dirty="0" smtClean="0"/>
              <a:t>لمحة عن تصفية التصيد</a:t>
            </a:r>
            <a:endParaRPr lang="en-US" b="1" dirty="0" smtClean="0"/>
          </a:p>
          <a:p>
            <a:r>
              <a:rPr lang="ar-SA" dirty="0" smtClean="0"/>
              <a:t>التصيد هو نوع من الاحتيال على </a:t>
            </a:r>
            <a:r>
              <a:rPr lang="ar-SA" dirty="0" err="1" smtClean="0"/>
              <a:t>الإنترنت.</a:t>
            </a:r>
            <a:r>
              <a:rPr lang="ar-SA" dirty="0" smtClean="0"/>
              <a:t> وهو يقع عند ظهور بريد إلكتروني أو رسالة للمستخدم وتشجعه على زيارة موقع إلكتروني خاص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لمحة عن استعراض </a:t>
            </a:r>
            <a:r>
              <a:rPr lang="en-US" b="1" dirty="0" err="1" smtClean="0"/>
              <a:t>InPrivate</a:t>
            </a:r>
            <a:endParaRPr lang="ar-JO" b="1" dirty="0" smtClean="0"/>
          </a:p>
          <a:p>
            <a:r>
              <a:rPr lang="ar-JO" dirty="0" smtClean="0"/>
              <a:t>يضم إنترنت إكسبلورر </a:t>
            </a:r>
            <a:r>
              <a:rPr lang="en-US" dirty="0" smtClean="0"/>
              <a:t>8</a:t>
            </a:r>
            <a:r>
              <a:rPr lang="ar-JO" dirty="0" smtClean="0"/>
              <a:t> ميزة جديدة تدعى استعراض </a:t>
            </a:r>
            <a:r>
              <a:rPr lang="en-US" dirty="0" err="1" smtClean="0"/>
              <a:t>InPrivate</a:t>
            </a:r>
            <a:r>
              <a:rPr lang="ar-JO" dirty="0" err="1" smtClean="0"/>
              <a:t>.</a:t>
            </a:r>
            <a:r>
              <a:rPr lang="ar-JO" dirty="0" smtClean="0"/>
              <a:t> يُمَّكِنُكَ هذا النمط من استعراض الإنترنت دون أن يسجل إنترنت إكسبلورر أيٍ من إجراءاتك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"/>
            <a:ext cx="8001000" cy="5867400"/>
          </a:xfrm>
        </p:spPr>
        <p:txBody>
          <a:bodyPr>
            <a:normAutofit/>
          </a:bodyPr>
          <a:lstStyle/>
          <a:p>
            <a:r>
              <a:rPr lang="ar-SA" b="1" dirty="0" smtClean="0"/>
              <a:t>مزود خدمة </a:t>
            </a:r>
            <a:r>
              <a:rPr lang="ar-SA" b="1" dirty="0" err="1" smtClean="0"/>
              <a:t>الإنترنت (</a:t>
            </a:r>
            <a:r>
              <a:rPr lang="en-US" b="1" dirty="0" smtClean="0"/>
              <a:t>ISP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JO" dirty="0" smtClean="0"/>
              <a:t>مزود خدمة الإنترنت شبيه بشركة هواتف، يبيع بدلاً من الاتصالات الصوتية، نفاذاً إلى الإنترنت لمؤسسات وشركات كبيرة ومستخدمين أفراد على حدٍ سواء</a:t>
            </a:r>
          </a:p>
          <a:p>
            <a:endParaRPr lang="ar-JO" dirty="0" smtClean="0"/>
          </a:p>
          <a:p>
            <a:r>
              <a:rPr lang="ar-SA" b="1" dirty="0" err="1" smtClean="0"/>
              <a:t>التصيد (</a:t>
            </a:r>
            <a:r>
              <a:rPr lang="en-US" b="1" dirty="0" smtClean="0"/>
              <a:t>Phishing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en-US" b="1" dirty="0" smtClean="0"/>
          </a:p>
          <a:p>
            <a:r>
              <a:rPr lang="ar-JO" dirty="0" smtClean="0"/>
              <a:t>التصيد</a:t>
            </a:r>
            <a:r>
              <a:rPr lang="ar-JO" b="1" dirty="0" smtClean="0"/>
              <a:t> </a:t>
            </a:r>
            <a:r>
              <a:rPr lang="ar-JO" dirty="0" smtClean="0"/>
              <a:t>عبارة عن نوع من العمل الاحتيالي الذي يعمل بإنشاء موقع إلكتروني يشبه شركة قانونية</a:t>
            </a:r>
            <a:endParaRPr lang="en-US" dirty="0" smtClean="0"/>
          </a:p>
          <a:p>
            <a:r>
              <a:rPr lang="ar-JO" dirty="0" smtClean="0"/>
              <a:t>وعادةً ما يُطلب من الزوار تقديم معلومات شخصية حساسة </a:t>
            </a:r>
            <a:endParaRPr lang="en-US" dirty="0" smtClean="0"/>
          </a:p>
          <a:p>
            <a:r>
              <a:rPr lang="ar-JO" dirty="0" smtClean="0"/>
              <a:t>ويؤدي هذا في النتيجة إلى احتيال من مؤسسي الموقع الإلكتروني الزائف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"/>
            <a:ext cx="7772400" cy="5867400"/>
          </a:xfrm>
        </p:spPr>
        <p:txBody>
          <a:bodyPr>
            <a:normAutofit/>
          </a:bodyPr>
          <a:lstStyle/>
          <a:p>
            <a:r>
              <a:rPr lang="ar-SA" b="1" dirty="0" smtClean="0"/>
              <a:t>لمحة عن منع الخصوصية </a:t>
            </a:r>
            <a:r>
              <a:rPr lang="en-US" b="1" dirty="0" err="1" smtClean="0"/>
              <a:t>InPrivate</a:t>
            </a:r>
            <a:endParaRPr lang="ar-JO" b="1" dirty="0" smtClean="0"/>
          </a:p>
          <a:p>
            <a:r>
              <a:rPr lang="ar-JO" dirty="0" smtClean="0"/>
              <a:t>منع الخصوصية </a:t>
            </a:r>
            <a:r>
              <a:rPr lang="en-US" dirty="0" err="1" smtClean="0"/>
              <a:t>InPrivate</a:t>
            </a:r>
            <a:r>
              <a:rPr lang="ar-JO" dirty="0" smtClean="0"/>
              <a:t> هي سمة جديدة أخرى من سمات إنترنت إكسبلورر </a:t>
            </a:r>
            <a:r>
              <a:rPr lang="en-US" dirty="0" smtClean="0"/>
              <a:t>8</a:t>
            </a:r>
            <a:r>
              <a:rPr lang="ar-JO" dirty="0" smtClean="0"/>
              <a:t> التي تساعدك على التحكم بالمعلومات التي ترسلها إلى موقع إلكتروني طرف ثالث وتمنع إرسال إحصاءات عن ما تستعرضه إلى موقع إلكتروني ضار</a:t>
            </a:r>
          </a:p>
          <a:p>
            <a:endParaRPr lang="ar-JO" dirty="0" smtClean="0"/>
          </a:p>
          <a:p>
            <a:r>
              <a:rPr lang="ar-SA" b="1" dirty="0" smtClean="0"/>
              <a:t>إدارة الوظائف الإضافية </a:t>
            </a:r>
            <a:endParaRPr lang="ar-JO" b="1" dirty="0" smtClean="0"/>
          </a:p>
          <a:p>
            <a:r>
              <a:rPr lang="ar-SA" dirty="0" smtClean="0"/>
              <a:t>البرامج المكملة عبارة عن برامج صغيرة عادةً تجعل نفسها جزءاً من إنترنت إكسبلورر وتسمح لك بعرض محتوى إنترنت متخصص مثل تغذيات معلومات مباشرة، صور ثلاثية الأبعاد، أو أفلام فيديو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i="1" dirty="0" smtClean="0"/>
              <a:t> </a:t>
            </a:r>
            <a:r>
              <a:rPr lang="ar-JO" sz="2800" dirty="0" smtClean="0"/>
              <a:t>الدرس 4-4: إبقاء نفسك في أمان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838200"/>
            <a:ext cx="7543800" cy="5181600"/>
          </a:xfrm>
        </p:spPr>
        <p:txBody>
          <a:bodyPr>
            <a:normAutofit/>
          </a:bodyPr>
          <a:lstStyle/>
          <a:p>
            <a:r>
              <a:rPr lang="ar-SA" dirty="0" smtClean="0"/>
              <a:t>يمكن أن يكون الإنترنت ثروة من المعلومات، لكنه قد يكون مكاناً خطراً إذا تعاملت معه بلا مبالاة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لمحة عن البرامج المضادة للفيروسات</a:t>
            </a:r>
            <a:endParaRPr lang="ar-JO" b="1" dirty="0" smtClean="0"/>
          </a:p>
          <a:p>
            <a:r>
              <a:rPr lang="ar-SA" dirty="0" smtClean="0"/>
              <a:t>يصيب الفيروس جهاز الحاسوب كما يصيب الفيروس البيولوجي النباتات أو </a:t>
            </a:r>
            <a:r>
              <a:rPr lang="ar-SA" dirty="0" err="1" smtClean="0"/>
              <a:t>الحيوانات.</a:t>
            </a:r>
            <a:r>
              <a:rPr lang="ar-SA" dirty="0" smtClean="0"/>
              <a:t> فهو يتسبب في إبطاء أداء الحاسوب، أو إتلاف البيانات أو حذفها، أو حتى جعل كامل الحاسوب غير مفيد دون ترك أي خيار أمامك سوى حذف كامل القرص </a:t>
            </a:r>
            <a:r>
              <a:rPr lang="ar-SA" dirty="0" err="1" smtClean="0"/>
              <a:t>الصلب </a:t>
            </a:r>
            <a:r>
              <a:rPr lang="ar-SA" dirty="0" smtClean="0"/>
              <a:t>(تهيئة القرص) وتحميل نظام التشغيل ثانيةً</a:t>
            </a:r>
            <a:endParaRPr lang="ar-JO" dirty="0" smtClean="0"/>
          </a:p>
          <a:p>
            <a:r>
              <a:rPr lang="ar-SA" dirty="0" smtClean="0"/>
              <a:t>البرامج المضادة للفيروسات هي أحد أفضل الطرق لمنع حاسوبك من محاولة فتح ملف مصاب بفيروس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15000"/>
          </a:xfrm>
        </p:spPr>
        <p:txBody>
          <a:bodyPr/>
          <a:lstStyle/>
          <a:p>
            <a:r>
              <a:rPr lang="ar-SA" b="1" dirty="0" smtClean="0"/>
              <a:t>لمحة عن البرامج المضادة للبريد غير </a:t>
            </a:r>
            <a:r>
              <a:rPr lang="ar-SA" b="1" dirty="0" err="1" smtClean="0"/>
              <a:t>المرغوب (</a:t>
            </a:r>
            <a:r>
              <a:rPr lang="x-none" b="1" smtClean="0"/>
              <a:t>Anti-Spam Software</a:t>
            </a:r>
            <a:r>
              <a:rPr lang="ar-SA" b="1" dirty="0" err="1" smtClean="0"/>
              <a:t>)</a:t>
            </a:r>
            <a:endParaRPr lang="en-US" b="1" dirty="0" smtClean="0"/>
          </a:p>
          <a:p>
            <a:r>
              <a:rPr lang="ar-SA" dirty="0" smtClean="0"/>
              <a:t>البرامج المضادة للبريد غير المرغوب مصممة لتجنب البريد الإلكتروني غير المرغوب </a:t>
            </a:r>
            <a:r>
              <a:rPr lang="ar-SA" dirty="0" err="1" smtClean="0"/>
              <a:t>به</a:t>
            </a:r>
            <a:r>
              <a:rPr lang="ar-SA" dirty="0" smtClean="0"/>
              <a:t> ("بريد غير </a:t>
            </a:r>
            <a:r>
              <a:rPr lang="ar-SA" dirty="0" err="1" smtClean="0"/>
              <a:t>هام").</a:t>
            </a:r>
            <a:r>
              <a:rPr lang="ar-SA" dirty="0" smtClean="0"/>
              <a:t> يقوم البرنامج المضاد للبريد غير المرغوب بالتقاط وحجب البريد الإلكتروني غير المرغوب </a:t>
            </a:r>
            <a:r>
              <a:rPr lang="ar-SA" dirty="0" err="1" smtClean="0"/>
              <a:t>به</a:t>
            </a:r>
            <a:r>
              <a:rPr lang="ar-SA" dirty="0" smtClean="0"/>
              <a:t> الوارد إلى الحاسوب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لمحة عن جدار الحماية</a:t>
            </a:r>
            <a:endParaRPr lang="ar-JO" b="1" dirty="0" smtClean="0"/>
          </a:p>
          <a:p>
            <a:r>
              <a:rPr lang="ar-SA" dirty="0" smtClean="0"/>
              <a:t>يشير </a:t>
            </a:r>
            <a:r>
              <a:rPr lang="ar-SA" dirty="0" err="1" smtClean="0"/>
              <a:t>المصطلح </a:t>
            </a:r>
            <a:r>
              <a:rPr lang="ar-SA" dirty="0" smtClean="0"/>
              <a:t>"جدار الحماية" إلى جدار قوي مقاوم للحريق مصمم للمحافظة على سلامة المقيمين من الحريق، تماماً كما يحمي جدار الحماية في السيارة الركاب من حريق </a:t>
            </a:r>
            <a:r>
              <a:rPr lang="ar-SA" dirty="0" err="1" smtClean="0"/>
              <a:t>المحرك </a:t>
            </a:r>
            <a:r>
              <a:rPr lang="ar-SA" dirty="0" smtClean="0"/>
              <a:t>(الموتور</a:t>
            </a:r>
            <a:r>
              <a:rPr lang="ar-SA" dirty="0" err="1" smtClean="0"/>
              <a:t>)</a:t>
            </a:r>
            <a:r>
              <a:rPr lang="ar-JO" dirty="0" err="1" smtClean="0"/>
              <a:t>.</a:t>
            </a:r>
            <a:endParaRPr lang="ar-JO" dirty="0" smtClean="0"/>
          </a:p>
          <a:p>
            <a:r>
              <a:rPr lang="ar-SA" dirty="0" smtClean="0"/>
              <a:t>جدران الحماية في الحاسوب مصممة لإبقاء جميع الحركات غير المرغوبة بعيدة عن الحاسوب</a:t>
            </a:r>
            <a:r>
              <a:rPr lang="ar-JO" dirty="0" err="1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8600"/>
            <a:ext cx="7772400" cy="5791200"/>
          </a:xfrm>
        </p:spPr>
        <p:txBody>
          <a:bodyPr/>
          <a:lstStyle/>
          <a:p>
            <a:r>
              <a:rPr lang="ar-SA" b="1" dirty="0" smtClean="0"/>
              <a:t>إرشادات سلامة</a:t>
            </a:r>
            <a:endParaRPr lang="ar-JO" b="1" dirty="0" smtClean="0"/>
          </a:p>
          <a:p>
            <a:r>
              <a:rPr lang="ar-SA" dirty="0" smtClean="0"/>
              <a:t>هناك عدة تهديدات يمكنها إلحاق الضرر </a:t>
            </a:r>
            <a:r>
              <a:rPr lang="ar-SA" dirty="0" err="1" smtClean="0"/>
              <a:t>بحاسوبك.</a:t>
            </a:r>
            <a:r>
              <a:rPr lang="ar-SA" dirty="0" smtClean="0"/>
              <a:t> يوجد لحسن الحظ عدة طرق لحماية نفسك وبأدنى درجات المنطق والمعقولية</a:t>
            </a:r>
            <a:r>
              <a:rPr lang="ar-JO" dirty="0" err="1" smtClean="0"/>
              <a:t>: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من الخطر تحميل برامج أفلام وموسيقى أطراف ثالثة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إذا تلقيت بريد إلكتروني من شخص أو مؤسسة تجهلها، فاحترس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إذا تلقيت بريد إلكتروني أو قمت بتحميل ملف يحتوي برنامج، فتأكد من معرفتك الكاملة بالبرنامج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لا تقم بتحميل جدران نارية متعددة أو برامج مضادة للفيروسات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تجنب المخاطرة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86762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4-5: إدارة المعلومات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953000"/>
          </a:xfrm>
        </p:spPr>
        <p:txBody>
          <a:bodyPr/>
          <a:lstStyle/>
          <a:p>
            <a:r>
              <a:rPr lang="ar-SA" b="1" dirty="0" smtClean="0"/>
              <a:t>استيراد المفضلة</a:t>
            </a:r>
            <a:endParaRPr lang="ar-JO" b="1" dirty="0" smtClean="0"/>
          </a:p>
          <a:p>
            <a:r>
              <a:rPr lang="ar-SA" dirty="0" smtClean="0"/>
              <a:t>تصور أنك تستعرض الإنترنت أثناء استخدام برنامج استعراض موقع إلكتروني  </a:t>
            </a:r>
            <a:r>
              <a:rPr lang="ar-SA" dirty="0" err="1" smtClean="0"/>
              <a:t>آخر.</a:t>
            </a:r>
            <a:r>
              <a:rPr lang="ar-SA" dirty="0" smtClean="0"/>
              <a:t> قمت أيضاً بتجميع عدد كبير من مواقع موقع إلكتروني  </a:t>
            </a:r>
            <a:r>
              <a:rPr lang="ar-SA" dirty="0" err="1" smtClean="0"/>
              <a:t>مفضلة.</a:t>
            </a:r>
            <a:r>
              <a:rPr lang="ar-SA" dirty="0" smtClean="0"/>
              <a:t> يمكنك بدلاً من تتبع جميع صفحات هذه المواقع الإلكترونية ثانيةً تصدير المفضلة من </a:t>
            </a:r>
            <a:r>
              <a:rPr lang="ar-SA" dirty="0" err="1" smtClean="0"/>
              <a:t>مستعرضك</a:t>
            </a:r>
            <a:r>
              <a:rPr lang="ar-SA" dirty="0" smtClean="0"/>
              <a:t> القديم واستخدامها في إنترنت </a:t>
            </a:r>
            <a:r>
              <a:rPr lang="ar-SA" dirty="0" err="1" smtClean="0"/>
              <a:t>إكسبلورر.</a:t>
            </a:r>
            <a:r>
              <a:rPr lang="ar-SA" dirty="0" smtClean="0"/>
              <a:t> عليك أولاً تصدير محددات مواقع المعلومات المخزنة سابقاً من برنامج استعراض المواقع الإلكترونية الآخر</a:t>
            </a:r>
            <a:endParaRPr lang="ar-JO" dirty="0" smtClean="0"/>
          </a:p>
          <a:p>
            <a:r>
              <a:rPr lang="ar-SA" dirty="0" smtClean="0"/>
              <a:t>لاستيراد محددات موقع المعلومات من المستعرض الآخر، أنقر قائمة ملف ثم أنقر استيراد وتصدير</a:t>
            </a:r>
            <a:r>
              <a:rPr lang="ar-JO" dirty="0" err="1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70104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استيراد ملفات تعريف الارتباط</a:t>
            </a:r>
            <a:endParaRPr lang="ar-JO" b="1" dirty="0" smtClean="0"/>
          </a:p>
          <a:p>
            <a:r>
              <a:rPr lang="ar-SA" dirty="0" smtClean="0"/>
              <a:t>نعرف أن ملفات تعريف الارتباط تحتوي بيانات شخصية تحددك لموقع إلكتروني </a:t>
            </a:r>
            <a:r>
              <a:rPr lang="ar-SA" dirty="0" err="1" smtClean="0"/>
              <a:t>معين.</a:t>
            </a:r>
            <a:r>
              <a:rPr lang="ar-SA" dirty="0" smtClean="0"/>
              <a:t> يمكن استيراد وتصدير ملفات تعريف الارتباط، مثل المفضلة، من مستعرض أو تطبيق لآخر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JO" dirty="0" err="1" smtClean="0"/>
              <a:t>ولإ</a:t>
            </a:r>
            <a:r>
              <a:rPr lang="ar-SA" dirty="0" err="1" smtClean="0"/>
              <a:t>ستيراد</a:t>
            </a:r>
            <a:r>
              <a:rPr lang="ar-SA" dirty="0" smtClean="0"/>
              <a:t> ملفات تعريف الارتباط، أنقر </a:t>
            </a:r>
            <a:r>
              <a:rPr lang="ar-SA" dirty="0" err="1" smtClean="0"/>
              <a:t>ملف </a:t>
            </a:r>
            <a:r>
              <a:rPr lang="ar-SA" dirty="0" smtClean="0"/>
              <a:t>← استيراد وتصدير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القسم 5: مواضيع متقدمة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534400" cy="5257800"/>
          </a:xfrm>
        </p:spPr>
        <p:txBody>
          <a:bodyPr numCol="2" spcCol="182880" rtlCol="1">
            <a:normAutofit fontScale="92500" lnSpcReduction="20000"/>
          </a:bodyPr>
          <a:lstStyle/>
          <a:p>
            <a:r>
              <a:rPr lang="ar-SA" b="1" dirty="0" smtClean="0"/>
              <a:t>ستتعلم في هذا </a:t>
            </a:r>
            <a:r>
              <a:rPr lang="ar-SA" b="1" dirty="0" err="1" smtClean="0"/>
              <a:t>الدرس:</a:t>
            </a:r>
            <a:r>
              <a:rPr lang="ar-SA" b="1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كيف تعدل إعدادات خلفية إنترنت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إكسبلورر.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كيف تعد صفحة رئيسية </a:t>
            </a:r>
            <a:r>
              <a:rPr lang="ar-SA" dirty="0" err="1" smtClean="0"/>
              <a:t>جديدة.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كيف تعد عدة صفحات رئيسية.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تنظيف جميع ملفات الإنترنت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المؤقتة من الحاسوب.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كيف تستعمل مختلف المرشحات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الأبوية ومرشحات المحتوى.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إعداد إنترنت إكسبلورر ليفصل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تلقائياً من الإنترنت عندما تنتهي من </a:t>
            </a:r>
            <a:r>
              <a:rPr lang="ar-JO" dirty="0" smtClean="0"/>
              <a:t> </a:t>
            </a:r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الاستعراض.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إعداد إنترنت إكسبلورر كمستعرض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افتراضي.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عرض وإدارة تاريخ محددات مواقع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معلومات تمت زيارتها </a:t>
            </a:r>
            <a:r>
              <a:rPr lang="ar-SA" dirty="0" err="1" smtClean="0"/>
              <a:t>سابقاً.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إنشاء اشتراك بموجز المواقع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الكترونية.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عرض وإدارة موجز المواقع </a:t>
            </a:r>
            <a:endParaRPr lang="ar-JO" dirty="0" smtClean="0"/>
          </a:p>
          <a:p>
            <a:pPr lvl="0"/>
            <a:r>
              <a:rPr lang="ar-JO" dirty="0" smtClean="0"/>
              <a:t>  </a:t>
            </a:r>
            <a:r>
              <a:rPr lang="ar-SA" dirty="0" err="1" smtClean="0"/>
              <a:t>الكترونية.</a:t>
            </a:r>
            <a:r>
              <a:rPr lang="ar-SA" dirty="0" smtClean="0"/>
              <a:t> 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عرض رمز لغة توصيف النص </a:t>
            </a:r>
            <a:r>
              <a:rPr lang="ar-JO" dirty="0" smtClean="0"/>
              <a:t> </a:t>
            </a:r>
          </a:p>
          <a:p>
            <a:pPr lvl="0"/>
            <a:r>
              <a:rPr lang="ar-JO" dirty="0" smtClean="0"/>
              <a:t>  </a:t>
            </a:r>
            <a:r>
              <a:rPr lang="ar-SA" dirty="0" smtClean="0"/>
              <a:t>التشعبي.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ar-SA" dirty="0" smtClean="0"/>
              <a:t>معرفة استخدام </a:t>
            </a:r>
            <a:r>
              <a:rPr lang="en-US" dirty="0" smtClean="0"/>
              <a:t>JavaScript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</a:p>
          <a:p>
            <a:pPr lvl="0"/>
            <a:r>
              <a:rPr lang="ar-JO" dirty="0" smtClean="0"/>
              <a:t>  </a:t>
            </a:r>
            <a:r>
              <a:rPr lang="en-US" dirty="0" smtClean="0"/>
              <a:t>ActiveX</a:t>
            </a:r>
            <a:r>
              <a:rPr lang="ar-JO" dirty="0" smtClean="0"/>
              <a:t>، وغيرها من التقنيات </a:t>
            </a:r>
          </a:p>
          <a:p>
            <a:pPr lvl="0"/>
            <a:r>
              <a:rPr lang="ar-JO" dirty="0" smtClean="0"/>
              <a:t>  المكملة المستخدمة مع إنترنت </a:t>
            </a:r>
          </a:p>
          <a:p>
            <a:pPr lvl="0"/>
            <a:r>
              <a:rPr lang="ar-JO" dirty="0" smtClean="0"/>
              <a:t>  </a:t>
            </a:r>
            <a:r>
              <a:rPr lang="ar-JO" dirty="0" err="1" smtClean="0"/>
              <a:t>إكسبلورر.</a:t>
            </a:r>
            <a:r>
              <a:rPr lang="ar-JO" dirty="0" smtClean="0"/>
              <a:t>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ar-JO" dirty="0" smtClean="0"/>
              <a:t>إعادة إعداد إنترنت إكسبلورر إلى </a:t>
            </a:r>
          </a:p>
          <a:p>
            <a:r>
              <a:rPr lang="ar-JO" dirty="0" smtClean="0"/>
              <a:t>  إعداداته </a:t>
            </a:r>
            <a:r>
              <a:rPr lang="ar-JO" dirty="0" err="1" smtClean="0"/>
              <a:t>الافتراضية.</a:t>
            </a:r>
            <a:r>
              <a:rPr lang="ar-JO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5-1: إعداد الخيارات</a:t>
            </a:r>
            <a:endParaRPr lang="ar-SA" sz="2800" dirty="0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581400" y="834788"/>
            <a:ext cx="4798892" cy="524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2539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SA" b="1" dirty="0" smtClean="0"/>
              <a:t>فتح مربع الخيارات</a:t>
            </a:r>
            <a:endParaRPr lang="ar-JO" b="1" dirty="0" smtClean="0"/>
          </a:p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SA" dirty="0" err="1" smtClean="0"/>
              <a:t>إفتح</a:t>
            </a:r>
            <a:r>
              <a:rPr lang="ar-SA" dirty="0" smtClean="0"/>
              <a:t> مربع الخيارات بالنقر على </a:t>
            </a:r>
            <a:r>
              <a:rPr lang="ar-SA" dirty="0" err="1" smtClean="0"/>
              <a:t>أدوات </a:t>
            </a:r>
            <a:r>
              <a:rPr lang="ar-SA" dirty="0" smtClean="0"/>
              <a:t>← خيارات الإنترنت</a:t>
            </a:r>
            <a:endParaRPr lang="ar-JO" dirty="0" smtClean="0"/>
          </a:p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ar-JO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JO" b="1" dirty="0" smtClean="0"/>
              <a:t>لمحة عامة عن مربع الخيارات</a:t>
            </a:r>
          </a:p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ar-JO" dirty="0" smtClean="0"/>
              <a:t>هناك الكثير الذي يمكن رؤيته وعمله في مربع </a:t>
            </a:r>
            <a:r>
              <a:rPr lang="ar-JO" dirty="0" err="1" smtClean="0"/>
              <a:t>الخيارات.</a:t>
            </a:r>
            <a:r>
              <a:rPr lang="ar-JO" dirty="0" smtClean="0"/>
              <a:t> بإمكانك تعديل كل جانب تقريباً من جوانب إنترنت إكسبلورر كما ترغب وتشاء</a:t>
            </a:r>
          </a:p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ar-JO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R="0" lvl="0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ar-SA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3780" name="صورة 2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3276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7772400" cy="5562600"/>
          </a:xfrm>
        </p:spPr>
        <p:txBody>
          <a:bodyPr>
            <a:normAutofit/>
          </a:bodyPr>
          <a:lstStyle/>
          <a:p>
            <a:r>
              <a:rPr lang="ar-SA" b="1" dirty="0" smtClean="0"/>
              <a:t>إعداد صفحتك الرئيسية</a:t>
            </a:r>
            <a:endParaRPr lang="ar-JO" b="1" dirty="0" smtClean="0"/>
          </a:p>
          <a:p>
            <a:r>
              <a:rPr lang="ar-SA" dirty="0" smtClean="0"/>
              <a:t>لإعداد صفحتك الرئيسية، أفتح </a:t>
            </a:r>
            <a:r>
              <a:rPr lang="ar-SA" dirty="0" err="1" smtClean="0"/>
              <a:t>التبويبة</a:t>
            </a:r>
            <a:r>
              <a:rPr lang="ar-SA" dirty="0" smtClean="0"/>
              <a:t> العامة لمربع </a:t>
            </a:r>
            <a:r>
              <a:rPr lang="ar-SA" dirty="0" err="1" smtClean="0"/>
              <a:t>الخيارات.</a:t>
            </a:r>
            <a:r>
              <a:rPr lang="ar-SA" dirty="0" smtClean="0"/>
              <a:t> أنقر داخل المربع على الجزء العلوي من </a:t>
            </a:r>
            <a:r>
              <a:rPr lang="ar-SA" dirty="0" err="1" smtClean="0"/>
              <a:t>التبويبة</a:t>
            </a:r>
            <a:r>
              <a:rPr lang="ar-SA" dirty="0" smtClean="0"/>
              <a:t> وأطبع أو ألصق محدد مواقع المعلومات الذي تريد إضافته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حذف ملفات الإنترنت المؤقتة</a:t>
            </a:r>
            <a:endParaRPr lang="ar-JO" b="1" dirty="0" smtClean="0"/>
          </a:p>
          <a:p>
            <a:r>
              <a:rPr lang="ar-SA" dirty="0" smtClean="0"/>
              <a:t>من الجيد كلما قمت بزيارة موقع إلكتروني تجري عليه مشتريات أو معاملات بنكية إلكترونياً حذف ملفات الإنترنت المؤقتة حيث هذا يمنع المستخدم الضار من عرض المعلومات مباشرةً في </a:t>
            </a:r>
            <a:r>
              <a:rPr lang="ar-SA" dirty="0" err="1" smtClean="0"/>
              <a:t>مستعرضك</a:t>
            </a:r>
            <a:r>
              <a:rPr lang="ar-SA" dirty="0" smtClean="0"/>
              <a:t> أو الاستفادة من معلوماتك الشخصية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إعداد التصفية </a:t>
            </a:r>
            <a:r>
              <a:rPr lang="ar-SA" b="1" dirty="0" err="1" smtClean="0"/>
              <a:t>الأبوي (</a:t>
            </a:r>
            <a:r>
              <a:rPr lang="en-US" b="1" dirty="0" smtClean="0"/>
              <a:t>Setting Parental Filtering</a:t>
            </a:r>
            <a:r>
              <a:rPr lang="ar-SA" b="1" dirty="0" err="1" smtClean="0"/>
              <a:t>)</a:t>
            </a:r>
            <a:endParaRPr lang="ar-JO" b="1" dirty="0" smtClean="0"/>
          </a:p>
          <a:p>
            <a:r>
              <a:rPr lang="ar-SA" dirty="0" smtClean="0"/>
              <a:t>يزود إنترنت إكسبلورر نظام قوي لحجب محتوى معين على </a:t>
            </a:r>
            <a:r>
              <a:rPr lang="ar-SA" dirty="0" err="1" smtClean="0"/>
              <a:t>الإنترنت.</a:t>
            </a:r>
            <a:r>
              <a:rPr lang="ar-SA" dirty="0" smtClean="0"/>
              <a:t> يوجد تحت </a:t>
            </a:r>
            <a:r>
              <a:rPr lang="ar-SA" dirty="0" err="1" smtClean="0"/>
              <a:t>التبويبة</a:t>
            </a:r>
            <a:r>
              <a:rPr lang="ar-SA" dirty="0" smtClean="0"/>
              <a:t> المحتوى خياران: عناصر تحكم ومرشد </a:t>
            </a:r>
            <a:r>
              <a:rPr lang="ar-SA" dirty="0" err="1" smtClean="0"/>
              <a:t>المحتويات.</a:t>
            </a:r>
            <a:r>
              <a:rPr lang="ar-SA" dirty="0" smtClean="0"/>
              <a:t> 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الفصل التلقائي</a:t>
            </a:r>
            <a:endParaRPr lang="ar-JO" b="1" dirty="0" smtClean="0"/>
          </a:p>
          <a:p>
            <a:r>
              <a:rPr lang="ar-SA" dirty="0" smtClean="0"/>
              <a:t>إذا كنت تستخدم الربط </a:t>
            </a:r>
            <a:r>
              <a:rPr lang="ar-JO" dirty="0" smtClean="0"/>
              <a:t>بالاستخدام المباشر </a:t>
            </a:r>
            <a:r>
              <a:rPr lang="ar-JO" dirty="0" err="1" smtClean="0"/>
              <a:t>للهاتف (</a:t>
            </a:r>
            <a:r>
              <a:rPr lang="en-US" dirty="0" smtClean="0"/>
              <a:t>dial-up</a:t>
            </a:r>
            <a:r>
              <a:rPr lang="ar-JO" dirty="0" smtClean="0"/>
              <a:t>) لدخول الإنترنت، يتمكن إنترنت إكسبلورر من فصل المودم تلقائياً عند إغلاق آخر نافذة إنترنت إكسبلورر</a:t>
            </a:r>
          </a:p>
          <a:p>
            <a:endParaRPr lang="ar-JO" dirty="0" smtClean="0"/>
          </a:p>
          <a:p>
            <a:r>
              <a:rPr lang="ar-SA" b="1" dirty="0" smtClean="0"/>
              <a:t>إعداد إنترنت إكسبلورر كمستعرض افتراضي</a:t>
            </a:r>
            <a:endParaRPr lang="ar-JO" b="1" dirty="0" smtClean="0"/>
          </a:p>
          <a:p>
            <a:r>
              <a:rPr lang="ar-SA" dirty="0" smtClean="0"/>
              <a:t>يوجد العديد من برامج استعراض المواقع الإلكترونية المختلفة ولكلٍ منها الميزات الخاصة </a:t>
            </a:r>
            <a:r>
              <a:rPr lang="ar-SA" dirty="0" err="1" smtClean="0"/>
              <a:t>به</a:t>
            </a:r>
            <a:endParaRPr lang="ar-JO" dirty="0" smtClean="0"/>
          </a:p>
          <a:p>
            <a:r>
              <a:rPr lang="ar-JO" dirty="0" smtClean="0"/>
              <a:t>في </a:t>
            </a:r>
            <a:r>
              <a:rPr lang="ar-JO" dirty="0" err="1" smtClean="0"/>
              <a:t>التبويبة</a:t>
            </a:r>
            <a:r>
              <a:rPr lang="ar-JO" dirty="0" smtClean="0"/>
              <a:t> البرامج لمربع خيارات إنترنت، يوجد خيار لجعل إنترنت إكسبلورر مستعرض المواقع الإلكترونية الافتراضي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52400"/>
            <a:ext cx="6400800" cy="5943600"/>
          </a:xfrm>
        </p:spPr>
        <p:txBody>
          <a:bodyPr>
            <a:normAutofit lnSpcReduction="10000"/>
          </a:bodyPr>
          <a:lstStyle/>
          <a:p>
            <a:r>
              <a:rPr lang="ar-SA" b="1" dirty="0" smtClean="0"/>
              <a:t>موجز </a:t>
            </a:r>
            <a:r>
              <a:rPr lang="ar-SA" b="1" dirty="0" err="1" smtClean="0"/>
              <a:t>ويب (</a:t>
            </a:r>
            <a:r>
              <a:rPr lang="en-US" b="1" dirty="0" smtClean="0"/>
              <a:t>RSS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en-US" b="1" dirty="0" smtClean="0"/>
          </a:p>
          <a:p>
            <a:r>
              <a:rPr lang="ar-JO" dirty="0" smtClean="0"/>
              <a:t>هذه الخدمة شبيهة بمصدر أخبار سلكي، حيث يتلقى المشتركون </a:t>
            </a:r>
            <a:r>
              <a:rPr lang="ar-JO" dirty="0" err="1" smtClean="0"/>
              <a:t>بتلقيم</a:t>
            </a:r>
            <a:r>
              <a:rPr lang="ar-JO" dirty="0" smtClean="0"/>
              <a:t> مبسط جداً معلومات جديدة عن موضوع معين عند شبكهم بالإنترنت</a:t>
            </a:r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محرك </a:t>
            </a:r>
            <a:r>
              <a:rPr lang="ar-SA" b="1" dirty="0" err="1" smtClean="0"/>
              <a:t>بحث (</a:t>
            </a:r>
            <a:r>
              <a:rPr lang="en-US" b="1" dirty="0" smtClean="0"/>
              <a:t>Search Engine</a:t>
            </a:r>
            <a:r>
              <a:rPr lang="ar-SA" b="1" dirty="0" err="1" smtClean="0"/>
              <a:t>)</a:t>
            </a:r>
            <a:endParaRPr lang="en-US" b="1" dirty="0" smtClean="0"/>
          </a:p>
          <a:p>
            <a:r>
              <a:rPr lang="ar-JO" dirty="0" smtClean="0"/>
              <a:t>برنامج يجمع معلومات عن مواقع إلكترونية ووثائق على الإنترنت ذات صلة بمصطلح أو تعبير بحث </a:t>
            </a:r>
            <a:r>
              <a:rPr lang="ar-JO" dirty="0" err="1" smtClean="0"/>
              <a:t>معين.</a:t>
            </a:r>
            <a:r>
              <a:rPr lang="ar-JO" dirty="0" smtClean="0"/>
              <a:t> من محركات البحث الشائعة</a:t>
            </a:r>
            <a:r>
              <a:rPr lang="ar-JO" b="1" dirty="0" smtClean="0"/>
              <a:t> </a:t>
            </a:r>
            <a:r>
              <a:rPr lang="en-US" dirty="0" smtClean="0"/>
              <a:t>Google</a:t>
            </a:r>
            <a:r>
              <a:rPr lang="en-US" b="1" dirty="0" smtClean="0"/>
              <a:t> </a:t>
            </a:r>
            <a:r>
              <a:rPr lang="ar-JO" dirty="0" smtClean="0"/>
              <a:t>و </a:t>
            </a:r>
            <a:r>
              <a:rPr lang="en-US" dirty="0" smtClean="0"/>
              <a:t>Bing</a:t>
            </a:r>
            <a:r>
              <a:rPr lang="ar-JO" dirty="0" smtClean="0"/>
              <a:t> و </a:t>
            </a:r>
            <a:r>
              <a:rPr lang="en-US" b="1" dirty="0" smtClean="0"/>
              <a:t>Yahoo</a:t>
            </a:r>
            <a:r>
              <a:rPr lang="en-US" dirty="0" smtClean="0"/>
              <a:t> 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محدد موقع </a:t>
            </a:r>
            <a:r>
              <a:rPr lang="ar-SA" b="1" dirty="0" err="1" smtClean="0"/>
              <a:t>المعلومات (</a:t>
            </a:r>
            <a:r>
              <a:rPr lang="en-US" b="1" dirty="0" smtClean="0"/>
              <a:t>URL</a:t>
            </a:r>
            <a:r>
              <a:rPr lang="ar-SA" b="1" dirty="0" err="1" smtClean="0"/>
              <a:t>)</a:t>
            </a:r>
            <a:endParaRPr lang="ar-JO" b="1" dirty="0" smtClean="0"/>
          </a:p>
          <a:p>
            <a:r>
              <a:rPr lang="ar-JO" dirty="0" smtClean="0"/>
              <a:t>يشير محدد موقع المعلومات إلى عنوان موقع إلكتروني معين أو مصدر آخر على الإنترنت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609599"/>
          </a:xfrm>
        </p:spPr>
        <p:txBody>
          <a:bodyPr>
            <a:normAutofit fontScale="90000"/>
          </a:bodyPr>
          <a:lstStyle/>
          <a:p>
            <a:pPr algn="ctr"/>
            <a:r>
              <a:rPr lang="x-none" sz="2800" i="1" smtClean="0"/>
              <a:t/>
            </a:r>
            <a:br>
              <a:rPr lang="x-none" sz="2800" i="1" smtClean="0"/>
            </a:br>
            <a:r>
              <a:rPr lang="en-US" sz="2800" i="1" dirty="0" smtClean="0"/>
              <a:t> </a:t>
            </a:r>
            <a:r>
              <a:rPr lang="ar-JO" sz="2800" dirty="0" smtClean="0"/>
              <a:t>الدرس 5-2: إدارة المحفوظات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43000"/>
            <a:ext cx="7772400" cy="4876800"/>
          </a:xfrm>
        </p:spPr>
        <p:txBody>
          <a:bodyPr>
            <a:normAutofit/>
          </a:bodyPr>
          <a:lstStyle/>
          <a:p>
            <a:r>
              <a:rPr lang="ar-SA" b="1" dirty="0" smtClean="0"/>
              <a:t>ما هي محفوظات </a:t>
            </a:r>
            <a:r>
              <a:rPr lang="ar-SA" b="1" dirty="0" err="1" smtClean="0"/>
              <a:t>المستعرض؟</a:t>
            </a:r>
            <a:r>
              <a:rPr lang="ar-SA" b="1" dirty="0" smtClean="0"/>
              <a:t> </a:t>
            </a:r>
            <a:endParaRPr lang="en-US" b="1" dirty="0" smtClean="0"/>
          </a:p>
          <a:p>
            <a:r>
              <a:rPr lang="ar-SA" dirty="0" smtClean="0"/>
              <a:t>المحفوظات في إنترنت إكسبلورر عبارة عن مصطلح يشير إلى قائمة محددات مواقع المعلومات التي </a:t>
            </a:r>
            <a:r>
              <a:rPr lang="ar-SA" dirty="0" err="1" smtClean="0"/>
              <a:t>زرتها.</a:t>
            </a:r>
            <a:r>
              <a:rPr lang="ar-SA" dirty="0" smtClean="0"/>
              <a:t> يمكنك تحديد عدد أيام المعلومات التي يمكنك حفظها على الحاسوب ما دام لديك متسع على القرص الصلب لتخزين المعلومات</a:t>
            </a:r>
            <a:endParaRPr lang="en-US" dirty="0" smtClean="0"/>
          </a:p>
          <a:p>
            <a:endParaRPr lang="en-US" dirty="0" smtClean="0"/>
          </a:p>
          <a:p>
            <a:r>
              <a:rPr lang="ar-SA" b="1" dirty="0" smtClean="0"/>
              <a:t>الدخول على المحفوظات من شريط العنوان</a:t>
            </a:r>
            <a:endParaRPr lang="en-US" b="1" dirty="0" smtClean="0"/>
          </a:p>
          <a:p>
            <a:r>
              <a:rPr lang="ar-SA" dirty="0" smtClean="0"/>
              <a:t>لعرض المحفوظات الأخيرة للمواقع الإلكترونية التي زرتها بالماضي، أنقر سهم السحب للأسفل في الجانب الأيمن من شريط العنوان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/>
          </a:bodyPr>
          <a:lstStyle/>
          <a:p>
            <a:r>
              <a:rPr lang="ar-JO" b="1" dirty="0" smtClean="0"/>
              <a:t>حذف مواد المحفوظات يدوياً</a:t>
            </a:r>
            <a:endParaRPr lang="en-US" b="1" dirty="0" smtClean="0"/>
          </a:p>
          <a:p>
            <a:r>
              <a:rPr lang="ar-JO" dirty="0" smtClean="0"/>
              <a:t>يمكنك عرض وإدارة المحفوظات باستخدام مركز المفضلة.</a:t>
            </a:r>
            <a:endParaRPr lang="en-US" dirty="0" smtClean="0"/>
          </a:p>
          <a:p>
            <a:r>
              <a:rPr lang="ar-JO" dirty="0" smtClean="0"/>
              <a:t>أنقر </a:t>
            </a:r>
            <a:r>
              <a:rPr lang="ar-JO" dirty="0" err="1" smtClean="0"/>
              <a:t>أيقونة (</a:t>
            </a:r>
            <a:r>
              <a:rPr lang="en-US" dirty="0" smtClean="0"/>
              <a:t>      </a:t>
            </a:r>
            <a:r>
              <a:rPr lang="ar-JO" dirty="0" smtClean="0"/>
              <a:t>) لفتح مركز المفضلة ثم أنقر زر </a:t>
            </a:r>
            <a:r>
              <a:rPr lang="ar-JO" dirty="0" err="1" smtClean="0"/>
              <a:t>محفوظات.</a:t>
            </a:r>
            <a:r>
              <a:rPr lang="ar-JO" dirty="0" smtClean="0"/>
              <a:t> ضغط </a:t>
            </a:r>
            <a:r>
              <a:rPr lang="en-US" dirty="0" smtClean="0"/>
              <a:t>Ctrl + H</a:t>
            </a:r>
            <a:r>
              <a:rPr lang="ar-JO" dirty="0" smtClean="0"/>
              <a:t> يقوم بنفس الوظيفة</a:t>
            </a:r>
            <a:r>
              <a:rPr lang="ar-JO" dirty="0" err="1" smtClean="0"/>
              <a:t>)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تنظيف المحفوظات بالكامل</a:t>
            </a:r>
            <a:endParaRPr lang="en-US" b="1" dirty="0" smtClean="0"/>
          </a:p>
          <a:p>
            <a:r>
              <a:rPr lang="ar-SA" dirty="0" smtClean="0"/>
              <a:t>يمكنك تنظيف كامل المحفوظات على إنترنت إكسبلورر باستخدام خيارات </a:t>
            </a:r>
            <a:r>
              <a:rPr lang="ar-SA" dirty="0" err="1" smtClean="0"/>
              <a:t>إنترنت.</a:t>
            </a:r>
            <a:r>
              <a:rPr lang="ar-SA" dirty="0" smtClean="0"/>
              <a:t> في </a:t>
            </a:r>
            <a:r>
              <a:rPr lang="ar-SA" dirty="0" err="1" smtClean="0"/>
              <a:t>التبويبة</a:t>
            </a:r>
            <a:r>
              <a:rPr lang="ar-SA" dirty="0" smtClean="0"/>
              <a:t> العامة، أنقر زر </a:t>
            </a:r>
            <a:r>
              <a:rPr lang="ar-SA" dirty="0" err="1" smtClean="0"/>
              <a:t>الحذف (</a:t>
            </a:r>
            <a:r>
              <a:rPr lang="en-US" dirty="0" smtClean="0"/>
              <a:t>Delete</a:t>
            </a:r>
            <a:r>
              <a:rPr lang="ar-SA" dirty="0" smtClean="0"/>
              <a:t>) لفتح مربع حذف تاريخ </a:t>
            </a:r>
            <a:r>
              <a:rPr lang="ar-SA" dirty="0" err="1" smtClean="0"/>
              <a:t>الاستعراض (</a:t>
            </a:r>
            <a:r>
              <a:rPr lang="en-US" dirty="0" smtClean="0"/>
              <a:t>Delete Browsing History</a:t>
            </a:r>
            <a:r>
              <a:rPr lang="ar-SA" dirty="0" err="1" smtClean="0"/>
              <a:t>).</a:t>
            </a:r>
            <a:r>
              <a:rPr lang="ar-SA" dirty="0" smtClean="0"/>
              <a:t> ضع إشارة </a:t>
            </a:r>
            <a:r>
              <a:rPr lang="en-US" dirty="0" smtClean="0">
                <a:sym typeface="Wingdings 2"/>
              </a:rPr>
              <a:t></a:t>
            </a:r>
            <a:r>
              <a:rPr lang="ar-SA" dirty="0" smtClean="0"/>
              <a:t> في المربع تاريخ ثم أنقر حذف</a:t>
            </a:r>
            <a:r>
              <a:rPr lang="ar-JO" dirty="0" err="1" smtClean="0"/>
              <a:t>.</a:t>
            </a:r>
            <a:endParaRPr lang="ar-SA" dirty="0"/>
          </a:p>
        </p:txBody>
      </p:sp>
      <p:pic>
        <p:nvPicPr>
          <p:cNvPr id="19968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295400"/>
            <a:ext cx="647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7010400" cy="5867400"/>
          </a:xfrm>
        </p:spPr>
        <p:txBody>
          <a:bodyPr/>
          <a:lstStyle/>
          <a:p>
            <a:r>
              <a:rPr lang="ar-SA" b="1" dirty="0" smtClean="0"/>
              <a:t>إعداد خيارات المحفوظات</a:t>
            </a:r>
            <a:endParaRPr lang="ar-JO" b="1" dirty="0" smtClean="0"/>
          </a:p>
          <a:p>
            <a:r>
              <a:rPr lang="ar-SA" dirty="0" smtClean="0"/>
              <a:t>يمكنك التحكم بكمية المساحة المستخدمة من القرص الصلب لتخزين </a:t>
            </a:r>
            <a:r>
              <a:rPr lang="ar-SA" dirty="0" err="1" smtClean="0"/>
              <a:t>المحفوظات.</a:t>
            </a:r>
            <a:r>
              <a:rPr lang="ar-SA" dirty="0" smtClean="0"/>
              <a:t> أنقر زر </a:t>
            </a:r>
            <a:r>
              <a:rPr lang="ar-SA" dirty="0" err="1" smtClean="0"/>
              <a:t>الإعدادات (</a:t>
            </a:r>
            <a:r>
              <a:rPr lang="en-US" dirty="0" smtClean="0"/>
              <a:t>Settings</a:t>
            </a:r>
            <a:r>
              <a:rPr lang="ar-SA" dirty="0" smtClean="0"/>
              <a:t>) في قسم تاريخ الاستعراض في </a:t>
            </a:r>
            <a:r>
              <a:rPr lang="ar-SA" dirty="0" err="1" smtClean="0"/>
              <a:t>التبويبة</a:t>
            </a:r>
            <a:r>
              <a:rPr lang="ar-SA" dirty="0" smtClean="0"/>
              <a:t> العامة</a:t>
            </a:r>
            <a:r>
              <a:rPr lang="ar-JO" dirty="0" err="1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9600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5-3: موجز ويب 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066800"/>
            <a:ext cx="7772400" cy="4953000"/>
          </a:xfrm>
        </p:spPr>
        <p:txBody>
          <a:bodyPr>
            <a:normAutofit/>
          </a:bodyPr>
          <a:lstStyle/>
          <a:p>
            <a:r>
              <a:rPr lang="ar-SA" b="1" dirty="0" smtClean="0"/>
              <a:t>ما هو موجز ويب؟</a:t>
            </a:r>
            <a:endParaRPr lang="ar-JO" b="1" dirty="0" smtClean="0"/>
          </a:p>
          <a:p>
            <a:r>
              <a:rPr lang="ar-SA" dirty="0" smtClean="0"/>
              <a:t>عبارة عن صيغة ملف قياسية تعتمد على لغة التوصيف القابلة </a:t>
            </a:r>
            <a:r>
              <a:rPr lang="ar-SA" dirty="0" err="1" smtClean="0"/>
              <a:t>للتوسيع (</a:t>
            </a:r>
            <a:r>
              <a:rPr lang="en-US" dirty="0" smtClean="0"/>
              <a:t>XML</a:t>
            </a:r>
            <a:r>
              <a:rPr lang="ar-SA" dirty="0" smtClean="0"/>
              <a:t>) التي تسمح للقراء الاشتراك في محتوى محدد من موقع إلكتروني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عرض موجز ويب</a:t>
            </a:r>
            <a:endParaRPr lang="ar-JO" b="1" dirty="0" smtClean="0"/>
          </a:p>
          <a:p>
            <a:r>
              <a:rPr lang="ar-SA" dirty="0" smtClean="0"/>
              <a:t>يمكنك عرض موجز ويب في مركز المفضلة</a:t>
            </a:r>
            <a:r>
              <a:rPr lang="ar-JO" dirty="0" err="1" smtClean="0"/>
              <a:t>،</a:t>
            </a:r>
            <a:r>
              <a:rPr lang="ar-JO" dirty="0" smtClean="0"/>
              <a:t> </a:t>
            </a:r>
            <a:r>
              <a:rPr lang="ar-SA" dirty="0" smtClean="0"/>
              <a:t>أنقر </a:t>
            </a:r>
            <a:r>
              <a:rPr lang="ar-SA" dirty="0" err="1" smtClean="0"/>
              <a:t>تبويبة</a:t>
            </a:r>
            <a:r>
              <a:rPr lang="ar-SA" dirty="0" smtClean="0"/>
              <a:t> موجز ويب لعرض التغذيات المتوفرة</a:t>
            </a:r>
            <a:r>
              <a:rPr lang="ar-JO" dirty="0" smtClean="0"/>
              <a:t> </a:t>
            </a:r>
            <a:endParaRPr lang="en-US" dirty="0" smtClean="0"/>
          </a:p>
          <a:p>
            <a:endParaRPr lang="ar-SA" dirty="0"/>
          </a:p>
        </p:txBody>
      </p:sp>
      <p:pic>
        <p:nvPicPr>
          <p:cNvPr id="197633" name="صورة 26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419600"/>
            <a:ext cx="27146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استخدام التغذيات</a:t>
            </a:r>
            <a:endParaRPr lang="en-US" b="1" dirty="0" smtClean="0"/>
          </a:p>
          <a:p>
            <a:r>
              <a:rPr lang="ar-SA" dirty="0" smtClean="0"/>
              <a:t>بعد اشتراكك في الموجز، فهذا كل ما تحتاج </a:t>
            </a:r>
            <a:r>
              <a:rPr lang="ar-SA" dirty="0" err="1" smtClean="0"/>
              <a:t>عمله.</a:t>
            </a:r>
            <a:r>
              <a:rPr lang="ar-SA" dirty="0" smtClean="0"/>
              <a:t> سيقوم جهاز حاسوبك دورياً بتفحص أي تحديثات على ملف لغة التوصيف القابلة </a:t>
            </a:r>
            <a:r>
              <a:rPr lang="ar-SA" dirty="0" err="1" smtClean="0"/>
              <a:t>للتوسيع (</a:t>
            </a:r>
            <a:r>
              <a:rPr lang="en-US" dirty="0" smtClean="0"/>
              <a:t>XML</a:t>
            </a:r>
            <a:r>
              <a:rPr lang="ar-SA" dirty="0" smtClean="0"/>
              <a:t>) الذي يحتوي معلومات </a:t>
            </a:r>
            <a:r>
              <a:rPr lang="ar-SA" dirty="0" err="1" smtClean="0"/>
              <a:t>الموجز.</a:t>
            </a:r>
            <a:r>
              <a:rPr lang="ar-SA" dirty="0" smtClean="0"/>
              <a:t> يتم تلقائياً تحميل معلومات الموجز الجديد في حال وجود أي تحديثات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تغيير خصائص التغذية</a:t>
            </a:r>
            <a:endParaRPr lang="ar-JO" b="1" dirty="0" smtClean="0"/>
          </a:p>
          <a:p>
            <a:r>
              <a:rPr lang="ar-SA" dirty="0" smtClean="0"/>
              <a:t>لتحرير خصائص الموجز، أنقر على عنوان الموجز بالضغط على الزر الأيمن للفارة ثم أنقر خصائص</a:t>
            </a:r>
            <a:endParaRPr lang="ar-JO" dirty="0" smtClean="0"/>
          </a:p>
          <a:p>
            <a:r>
              <a:rPr lang="ar-SA" dirty="0" smtClean="0"/>
              <a:t>سيظهر مربع خصائص موجز </a:t>
            </a:r>
            <a:r>
              <a:rPr lang="ar-SA" dirty="0" err="1" smtClean="0"/>
              <a:t>ويب.</a:t>
            </a:r>
            <a:r>
              <a:rPr lang="ar-SA" dirty="0" smtClean="0"/>
              <a:t> يمكنك هنا تغيير الاسم وكلمة مرور حماية موجز ويب والتحكم بعدد مرات </a:t>
            </a:r>
            <a:r>
              <a:rPr lang="ar-SA" dirty="0" err="1" smtClean="0"/>
              <a:t>فحص </a:t>
            </a:r>
            <a:r>
              <a:rPr lang="ar-SA" dirty="0" smtClean="0"/>
              <a:t>/ تحديث الموجز، والتحكم بعدد مواد موجز ويب التي تريد حفظها على </a:t>
            </a:r>
            <a:r>
              <a:rPr lang="ar-SA" dirty="0" err="1" smtClean="0"/>
              <a:t>حاسوبك </a:t>
            </a:r>
            <a:r>
              <a:rPr lang="ar-SA" dirty="0" smtClean="0"/>
              <a:t>(حتى 2500</a:t>
            </a:r>
            <a:r>
              <a:rPr lang="ar-SA" dirty="0" err="1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15000"/>
          </a:xfrm>
        </p:spPr>
        <p:txBody>
          <a:bodyPr>
            <a:normAutofit/>
          </a:bodyPr>
          <a:lstStyle/>
          <a:p>
            <a:r>
              <a:rPr lang="ar-SA" b="1" dirty="0" smtClean="0"/>
              <a:t>إلغاء الاشتراك في موجز ويب</a:t>
            </a:r>
            <a:endParaRPr lang="ar-JO" b="1" dirty="0" smtClean="0"/>
          </a:p>
          <a:p>
            <a:r>
              <a:rPr lang="ar-SA" dirty="0" smtClean="0"/>
              <a:t>إلغاء الاشتراك في موجز ويب أمر سهل وبسيط؛ فقط </a:t>
            </a:r>
            <a:r>
              <a:rPr lang="ar-SA" dirty="0" err="1" smtClean="0"/>
              <a:t>إحذفها</a:t>
            </a:r>
            <a:r>
              <a:rPr lang="ar-SA" dirty="0" smtClean="0"/>
              <a:t> من مركز المفضلة</a:t>
            </a:r>
            <a:r>
              <a:rPr lang="ar-JO" dirty="0" err="1" smtClean="0"/>
              <a:t>.</a:t>
            </a:r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r>
              <a:rPr lang="ar-SA" dirty="0" smtClean="0"/>
              <a:t>يطلب منك إنترنت إكسبلورر تأكيد الحذف ويعلمك أنه سيقوم بمسح جميع المحتويات على حاسوبك المتصلة بهذا الموجز</a:t>
            </a:r>
            <a:endParaRPr lang="en-US" dirty="0" smtClean="0"/>
          </a:p>
          <a:p>
            <a:endParaRPr lang="ar-SA" dirty="0"/>
          </a:p>
        </p:txBody>
      </p:sp>
      <p:pic>
        <p:nvPicPr>
          <p:cNvPr id="195586" name="صورة 2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19201"/>
            <a:ext cx="36480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62000" y="152400"/>
            <a:ext cx="7772400" cy="610561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5-4: مكونات إضافية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648200"/>
          </a:xfrm>
        </p:spPr>
        <p:txBody>
          <a:bodyPr>
            <a:normAutofit fontScale="92500"/>
          </a:bodyPr>
          <a:lstStyle/>
          <a:p>
            <a:r>
              <a:rPr lang="ar-SA" b="1" dirty="0" smtClean="0"/>
              <a:t>ما هي لغة توصيف النص التشعبي؟</a:t>
            </a:r>
            <a:endParaRPr lang="en-US" b="1" dirty="0" smtClean="0"/>
          </a:p>
          <a:p>
            <a:r>
              <a:rPr lang="en-US" dirty="0" smtClean="0"/>
              <a:t>HTML</a:t>
            </a:r>
            <a:r>
              <a:rPr lang="ar-JO" dirty="0" smtClean="0"/>
              <a:t> هي اختصار لغة تحديد نص تشعبي وهي لغة </a:t>
            </a:r>
            <a:r>
              <a:rPr lang="ar-JO" dirty="0" err="1" smtClean="0"/>
              <a:t>الإنترنت.</a:t>
            </a:r>
            <a:r>
              <a:rPr lang="ar-JO" dirty="0" smtClean="0"/>
              <a:t> تكتب لغة توصيف النص التشعبي بطريقة يستطيع معها مستعرض موقع إلكتروني مثل إنترنت إكسبلورر فهم </a:t>
            </a:r>
            <a:r>
              <a:rPr lang="ar-JO" dirty="0" err="1" smtClean="0"/>
              <a:t>تركيبتها.</a:t>
            </a:r>
            <a:r>
              <a:rPr lang="ar-JO" dirty="0" smtClean="0"/>
              <a:t> وتحتوي هذه اللغة تنقيط وتصريف وعلم صرف وتركيب جملة مثل أي لغة مكتوبة ويطلق </a:t>
            </a:r>
            <a:r>
              <a:rPr lang="ar-JO" dirty="0" err="1" smtClean="0"/>
              <a:t>عليها </a:t>
            </a:r>
            <a:r>
              <a:rPr lang="ar-JO" dirty="0" smtClean="0"/>
              <a:t>"</a:t>
            </a:r>
            <a:r>
              <a:rPr lang="ar-JO" dirty="0" err="1" smtClean="0"/>
              <a:t>مُرَمَزة</a:t>
            </a:r>
            <a:r>
              <a:rPr lang="ar-JO" dirty="0" smtClean="0"/>
              <a:t>" لأنها مليئة بعلامات </a:t>
            </a:r>
            <a:r>
              <a:rPr lang="ar-JO" dirty="0" err="1" smtClean="0"/>
              <a:t>دليلية</a:t>
            </a:r>
            <a:r>
              <a:rPr lang="ar-JO" dirty="0" smtClean="0"/>
              <a:t> </a:t>
            </a:r>
            <a:r>
              <a:rPr lang="ar-JO" dirty="0" err="1" smtClean="0"/>
              <a:t>مرجعية.</a:t>
            </a:r>
            <a:r>
              <a:rPr lang="ar-JO" dirty="0" smtClean="0"/>
              <a:t> </a:t>
            </a:r>
          </a:p>
          <a:p>
            <a:endParaRPr lang="ar-JO" dirty="0" smtClean="0"/>
          </a:p>
          <a:p>
            <a:r>
              <a:rPr lang="ar-JO" b="1" dirty="0" smtClean="0"/>
              <a:t>عرض وتحرير رمز مصدر لغة توصيف النص التشعبي</a:t>
            </a:r>
            <a:endParaRPr lang="en-US" b="1" dirty="0" smtClean="0"/>
          </a:p>
          <a:p>
            <a:r>
              <a:rPr lang="ar-JO" dirty="0" smtClean="0"/>
              <a:t>يمكنك عرض رمز لغة توصيف النص التشعبي لكل موقع إلكتروني على </a:t>
            </a:r>
            <a:r>
              <a:rPr lang="ar-JO" dirty="0" err="1" smtClean="0"/>
              <a:t>الإنترنت.</a:t>
            </a:r>
            <a:r>
              <a:rPr lang="ar-JO" dirty="0" smtClean="0"/>
              <a:t> لعرض رمز المصدر، أنقر على يمين الفارة وحرر مساحة في صفحة المواقع الإلكترونية ثم أنقر عرض </a:t>
            </a:r>
            <a:r>
              <a:rPr lang="ar-JO" dirty="0" err="1" smtClean="0"/>
              <a:t>المصدر (</a:t>
            </a:r>
            <a:r>
              <a:rPr lang="en-US" dirty="0" smtClean="0"/>
              <a:t>View Source</a:t>
            </a:r>
            <a:r>
              <a:rPr lang="ar-JO" dirty="0" err="1" smtClean="0"/>
              <a:t>).</a:t>
            </a:r>
            <a:r>
              <a:rPr lang="ar-JO" dirty="0" smtClean="0"/>
              <a:t> </a:t>
            </a:r>
            <a:endParaRPr lang="en-US" dirty="0" smtClean="0"/>
          </a:p>
          <a:p>
            <a:endParaRPr lang="ar-JO" dirty="0" smtClean="0"/>
          </a:p>
          <a:p>
            <a:endParaRPr lang="ar-SA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838200"/>
            <a:ext cx="7772400" cy="49530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2800" b="1" i="0" u="sng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09600" y="3657600"/>
            <a:ext cx="7772400" cy="2133600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ar-SA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"/>
            <a:ext cx="7772400" cy="5867400"/>
          </a:xfrm>
        </p:spPr>
        <p:txBody>
          <a:bodyPr>
            <a:normAutofit/>
          </a:bodyPr>
          <a:lstStyle/>
          <a:p>
            <a:r>
              <a:rPr lang="ar-SA" b="1" dirty="0" smtClean="0"/>
              <a:t>لمحة عن </a:t>
            </a:r>
            <a:r>
              <a:rPr lang="en-US" b="1" dirty="0" smtClean="0"/>
              <a:t>JavaScript</a:t>
            </a:r>
            <a:endParaRPr lang="ar-JO" b="1" dirty="0" smtClean="0"/>
          </a:p>
          <a:p>
            <a:r>
              <a:rPr lang="en-US" dirty="0" smtClean="0"/>
              <a:t>JavaScript </a:t>
            </a:r>
            <a:r>
              <a:rPr lang="ar-SA" dirty="0" smtClean="0"/>
              <a:t> نوع خاص من لغة الحاسوب تدعى نص يمكن تفسير من قبل برنامج استعراض موقع إلكتروني لتعزيز المحتوى على الموقع الإلكتروني، وهو ي</a:t>
            </a:r>
            <a:r>
              <a:rPr lang="ar-JO" dirty="0" smtClean="0"/>
              <a:t>ُ</a:t>
            </a:r>
            <a:r>
              <a:rPr lang="ar-SA" dirty="0" smtClean="0"/>
              <a:t>ستخدم لعمل قوائم تفاعلية تختفي وتظهر، وتزويد تحكم </a:t>
            </a:r>
            <a:r>
              <a:rPr lang="ar-SA" dirty="0" err="1" smtClean="0"/>
              <a:t>فيديوي</a:t>
            </a:r>
            <a:r>
              <a:rPr lang="ar-SA" dirty="0" smtClean="0"/>
              <a:t>، وعمل مؤشرات الأسهم بوقت </a:t>
            </a:r>
            <a:r>
              <a:rPr lang="ar-SA" dirty="0" err="1" smtClean="0"/>
              <a:t>حقيقي</a:t>
            </a:r>
            <a:r>
              <a:rPr lang="ar-SA" dirty="0" smtClean="0"/>
              <a:t>، وتزويد عناوين أخبار بوقت </a:t>
            </a:r>
            <a:r>
              <a:rPr lang="ar-SA" dirty="0" err="1" smtClean="0"/>
              <a:t>حقيقي</a:t>
            </a:r>
            <a:r>
              <a:rPr lang="ar-SA" dirty="0" smtClean="0"/>
              <a:t>، وغيره الكثير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لمحة عن </a:t>
            </a:r>
            <a:r>
              <a:rPr lang="en-US" b="1" dirty="0" smtClean="0"/>
              <a:t>ActiveX</a:t>
            </a:r>
            <a:endParaRPr lang="ar-JO" b="1" dirty="0" smtClean="0"/>
          </a:p>
          <a:p>
            <a:r>
              <a:rPr lang="en-US" dirty="0" smtClean="0"/>
              <a:t>ActiveX</a:t>
            </a:r>
            <a:r>
              <a:rPr lang="ar-SA" dirty="0" smtClean="0"/>
              <a:t> عبارة عن نوع نص ملكية طورته مايكروسوفت ويستخدم في أجهزة حاسوب تعتمد على </a:t>
            </a:r>
            <a:r>
              <a:rPr lang="ar-SA" dirty="0" err="1" smtClean="0"/>
              <a:t>ويندوز.</a:t>
            </a:r>
            <a:r>
              <a:rPr lang="ar-SA" dirty="0" smtClean="0"/>
              <a:t> فهو يضيف محتوى ديناميكي وممتع لصفحة المواقع الإلكترونية مثل التحكم </a:t>
            </a:r>
            <a:r>
              <a:rPr lang="ar-SA" dirty="0" err="1" smtClean="0"/>
              <a:t>الفيدوي</a:t>
            </a:r>
            <a:r>
              <a:rPr lang="ar-SA" dirty="0" smtClean="0"/>
              <a:t> المتطور أو حتى الرسوم ثلاثية الأبعاد</a:t>
            </a:r>
            <a:endParaRPr lang="ar-SA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52400"/>
            <a:ext cx="7467600" cy="5943600"/>
          </a:xfrm>
        </p:spPr>
        <p:txBody>
          <a:bodyPr>
            <a:normAutofit/>
          </a:bodyPr>
          <a:lstStyle/>
          <a:p>
            <a:r>
              <a:rPr lang="ar-SA" b="1" dirty="0" smtClean="0"/>
              <a:t>برامج مساعدة وبرامج مكملة</a:t>
            </a:r>
            <a:endParaRPr lang="en-US" b="1" dirty="0" smtClean="0"/>
          </a:p>
          <a:p>
            <a:r>
              <a:rPr lang="ar-SA" dirty="0" smtClean="0"/>
              <a:t>برامج </a:t>
            </a:r>
            <a:r>
              <a:rPr lang="ar-JO" dirty="0" smtClean="0"/>
              <a:t>ال</a:t>
            </a:r>
            <a:r>
              <a:rPr lang="ar-SA" dirty="0" smtClean="0"/>
              <a:t>تعليمات عبارة عن برامج صغيرة تندمج مع إنترنت إكسبلورر لتوفير إطلاع على أنواع معينة من الملفات داخل المستعرض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إعادة ضبط إنترنت إكسبلورر</a:t>
            </a:r>
            <a:endParaRPr lang="ar-JO" b="1" dirty="0" smtClean="0"/>
          </a:p>
          <a:p>
            <a:r>
              <a:rPr lang="ar-SA" dirty="0" smtClean="0"/>
              <a:t>في حال سارت الأمور بشكل غير صحيح مع إنترنت إكسبلورر أو إذا أردت البدء من جديد، فإن لديك القدرة على إعادة ضبط البرنامج لوضعه </a:t>
            </a:r>
            <a:r>
              <a:rPr lang="ar-SA" dirty="0" err="1" smtClean="0"/>
              <a:t>الافتراضي.</a:t>
            </a:r>
            <a:r>
              <a:rPr lang="ar-SA" dirty="0" smtClean="0"/>
              <a:t> هذا أحياناً الطريقة الوحيدة لإزالة برنامج مكمل يتسبب بمشاكل.</a:t>
            </a:r>
            <a:endParaRPr lang="ar-JO" dirty="0" smtClean="0"/>
          </a:p>
          <a:p>
            <a:r>
              <a:rPr lang="ar-SA" dirty="0" smtClean="0"/>
              <a:t>لعمل هذا، أنقر </a:t>
            </a:r>
            <a:r>
              <a:rPr lang="ar-SA" dirty="0" err="1" smtClean="0"/>
              <a:t>أدوات </a:t>
            </a:r>
            <a:r>
              <a:rPr lang="ar-SA" dirty="0" smtClean="0"/>
              <a:t>← خيارات </a:t>
            </a:r>
            <a:r>
              <a:rPr lang="ar-SA" dirty="0" err="1" smtClean="0"/>
              <a:t>إنترنت </a:t>
            </a:r>
            <a:r>
              <a:rPr lang="ar-SA" dirty="0" smtClean="0"/>
              <a:t>← خيارات متقدمة ثم أنقر زر إعادة تعيين</a:t>
            </a: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772400" cy="5791200"/>
          </a:xfrm>
        </p:spPr>
        <p:txBody>
          <a:bodyPr>
            <a:normAutofit/>
          </a:bodyPr>
          <a:lstStyle/>
          <a:p>
            <a:r>
              <a:rPr lang="ar-SA" b="1" dirty="0" smtClean="0"/>
              <a:t>صفحة المواقع </a:t>
            </a:r>
            <a:r>
              <a:rPr lang="ar-SA" b="1" dirty="0" err="1" smtClean="0"/>
              <a:t>الإلكترونية  (</a:t>
            </a:r>
            <a:r>
              <a:rPr lang="en-US" b="1" dirty="0" smtClean="0"/>
              <a:t>Web Page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JO" dirty="0" smtClean="0"/>
              <a:t>صفحة واحدة على الإنترنت تحتوي معلومات</a:t>
            </a:r>
          </a:p>
          <a:p>
            <a:endParaRPr lang="ar-JO" dirty="0" smtClean="0"/>
          </a:p>
          <a:p>
            <a:r>
              <a:rPr lang="ar-SA" b="1" dirty="0" smtClean="0"/>
              <a:t>موقع المواقع </a:t>
            </a:r>
            <a:r>
              <a:rPr lang="ar-SA" b="1" dirty="0" err="1" smtClean="0"/>
              <a:t>الإلكترونية  (</a:t>
            </a:r>
            <a:r>
              <a:rPr lang="en-US" b="1" dirty="0" smtClean="0"/>
              <a:t>Web Site</a:t>
            </a:r>
            <a:r>
              <a:rPr lang="ar-SA" b="1" dirty="0" err="1" smtClean="0"/>
              <a:t>)</a:t>
            </a:r>
            <a:r>
              <a:rPr lang="ar-SA" b="1" dirty="0" smtClean="0"/>
              <a:t> </a:t>
            </a:r>
            <a:endParaRPr lang="ar-JO" b="1" dirty="0" smtClean="0"/>
          </a:p>
          <a:p>
            <a:r>
              <a:rPr lang="ar-JO" dirty="0" smtClean="0"/>
              <a:t>مجموعة من صفحات الإنترنت على الإنترنت تحتوي </a:t>
            </a:r>
            <a:r>
              <a:rPr lang="ar-JO" dirty="0" err="1" smtClean="0"/>
              <a:t>معلومات.</a:t>
            </a:r>
            <a:r>
              <a:rPr lang="ar-JO" dirty="0" smtClean="0"/>
              <a:t> جاء </a:t>
            </a:r>
            <a:r>
              <a:rPr lang="ar-JO" dirty="0" err="1" smtClean="0"/>
              <a:t>المصطلح </a:t>
            </a:r>
            <a:r>
              <a:rPr lang="ar-JO" dirty="0" smtClean="0"/>
              <a:t>"موقع المواقع </a:t>
            </a:r>
            <a:r>
              <a:rPr lang="ar-JO" dirty="0" err="1" smtClean="0"/>
              <a:t>الإلكترونية </a:t>
            </a:r>
            <a:r>
              <a:rPr lang="ar-JO" dirty="0" smtClean="0"/>
              <a:t>" </a:t>
            </a:r>
            <a:r>
              <a:rPr lang="ar-JO" dirty="0" err="1" smtClean="0"/>
              <a:t>من </a:t>
            </a:r>
            <a:r>
              <a:rPr lang="ar-JO" dirty="0" smtClean="0"/>
              <a:t>"موقع الشبكة </a:t>
            </a:r>
            <a:r>
              <a:rPr lang="ar-JO" dirty="0" err="1" smtClean="0"/>
              <a:t>العنكبوتية</a:t>
            </a:r>
            <a:r>
              <a:rPr lang="ar-JO" dirty="0" smtClean="0"/>
              <a:t> </a:t>
            </a:r>
            <a:r>
              <a:rPr lang="ar-JO" dirty="0" err="1" smtClean="0"/>
              <a:t>العالمية”</a:t>
            </a:r>
            <a:endParaRPr lang="ar-JO" dirty="0" smtClean="0"/>
          </a:p>
          <a:p>
            <a:endParaRPr lang="ar-JO" dirty="0" smtClean="0"/>
          </a:p>
          <a:p>
            <a:r>
              <a:rPr lang="ar-SA" b="1" dirty="0" smtClean="0"/>
              <a:t>الشبكة </a:t>
            </a:r>
            <a:r>
              <a:rPr lang="ar-SA" b="1" dirty="0" err="1" smtClean="0"/>
              <a:t>العنكبوتية</a:t>
            </a:r>
            <a:r>
              <a:rPr lang="ar-SA" b="1" dirty="0" smtClean="0"/>
              <a:t> </a:t>
            </a:r>
            <a:r>
              <a:rPr lang="ar-SA" b="1" dirty="0" err="1" smtClean="0"/>
              <a:t>العالمية (</a:t>
            </a:r>
            <a:r>
              <a:rPr lang="en-US" b="1" dirty="0" smtClean="0"/>
              <a:t>World Wide Web</a:t>
            </a:r>
            <a:r>
              <a:rPr lang="ar-SA" b="1" dirty="0" err="1" smtClean="0"/>
              <a:t>)</a:t>
            </a:r>
            <a:endParaRPr lang="ar-JO" b="1" dirty="0" smtClean="0"/>
          </a:p>
          <a:p>
            <a:r>
              <a:rPr lang="ar-JO" dirty="0" smtClean="0"/>
              <a:t>مرادف </a:t>
            </a:r>
            <a:r>
              <a:rPr lang="ar-JO" dirty="0" err="1" smtClean="0"/>
              <a:t>الإنترنت.</a:t>
            </a:r>
            <a:r>
              <a:rPr lang="ar-JO" dirty="0" smtClean="0"/>
              <a:t> وهو أسم يطلق على جميع الوثائق المتوفرة على جميع </a:t>
            </a:r>
            <a:r>
              <a:rPr lang="ar-JO" dirty="0" err="1" smtClean="0"/>
              <a:t>الخوادم</a:t>
            </a:r>
            <a:r>
              <a:rPr lang="ar-JO" dirty="0" smtClean="0"/>
              <a:t> </a:t>
            </a:r>
            <a:r>
              <a:rPr lang="ar-JO" dirty="0" err="1" smtClean="0"/>
              <a:t>"</a:t>
            </a:r>
            <a:r>
              <a:rPr lang="en-US" b="1" dirty="0" smtClean="0"/>
              <a:t>Servers</a:t>
            </a:r>
            <a:r>
              <a:rPr lang="ar-JO" dirty="0" smtClean="0"/>
              <a:t> " الممكن النفاذ إليها بواسطة بروتوكول نقل النصوص </a:t>
            </a:r>
            <a:r>
              <a:rPr lang="ar-JO" dirty="0" err="1" smtClean="0"/>
              <a:t>التشعبية</a:t>
            </a:r>
            <a:r>
              <a:rPr lang="ar-JO" dirty="0" smtClean="0"/>
              <a:t> </a:t>
            </a:r>
            <a:r>
              <a:rPr lang="ar-JO" dirty="0" err="1" smtClean="0"/>
              <a:t>(</a:t>
            </a:r>
            <a:r>
              <a:rPr lang="en-US" b="1" dirty="0" smtClean="0"/>
              <a:t>http</a:t>
            </a:r>
            <a:r>
              <a:rPr lang="ar-JO" dirty="0" smtClean="0"/>
              <a:t>) على الإنترنت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555625"/>
          </a:xfrm>
        </p:spPr>
        <p:txBody>
          <a:bodyPr>
            <a:normAutofit/>
          </a:bodyPr>
          <a:lstStyle/>
          <a:p>
            <a:pPr algn="ctr"/>
            <a:r>
              <a:rPr lang="ar-SA" sz="2800" dirty="0" smtClean="0"/>
              <a:t>الدرس 1-2: أساسيات إنترنت إكسبلورر</a:t>
            </a:r>
            <a:endParaRPr lang="ar-SA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914400"/>
            <a:ext cx="7543800" cy="4648200"/>
          </a:xfrm>
        </p:spPr>
        <p:txBody>
          <a:bodyPr>
            <a:normAutofit/>
          </a:bodyPr>
          <a:lstStyle/>
          <a:p>
            <a:r>
              <a:rPr lang="ar-SA" b="1" dirty="0" smtClean="0"/>
              <a:t>ما هو المطلوب للربط على الإنترنت</a:t>
            </a:r>
            <a:r>
              <a:rPr lang="ar-JO" b="1" dirty="0" err="1" smtClean="0"/>
              <a:t>؟</a:t>
            </a:r>
            <a:endParaRPr lang="ar-JO" b="1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برنامج مستعرض إنترنت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اشتراك مع مزود خدمة إنترنت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ربط من جهاز الحاسوب الخاص بك إلى مزود خدمة إنترنت</a:t>
            </a:r>
            <a:endParaRPr lang="ar-JO" dirty="0" smtClean="0"/>
          </a:p>
          <a:p>
            <a:pPr marL="514350" indent="-514350"/>
            <a:endParaRPr lang="ar-JO" dirty="0" smtClean="0"/>
          </a:p>
          <a:p>
            <a:r>
              <a:rPr lang="ar-SA" b="1" dirty="0" smtClean="0"/>
              <a:t>أنواع ربط الإنترنت</a:t>
            </a:r>
            <a:endParaRPr lang="ar-JO" b="1" dirty="0" smtClean="0"/>
          </a:p>
          <a:p>
            <a:pPr marL="514350" indent="-514350">
              <a:buFont typeface="+mj-lt"/>
              <a:buAutoNum type="arabicParenR"/>
            </a:pPr>
            <a:r>
              <a:rPr lang="ar-SA" dirty="0" smtClean="0"/>
              <a:t>الربط بالإنترنت عن طريق الهاتف</a:t>
            </a:r>
            <a:endParaRPr lang="ar-JO" dirty="0" smtClean="0"/>
          </a:p>
          <a:p>
            <a:pPr marL="514350" indent="-514350">
              <a:buFont typeface="+mj-lt"/>
              <a:buAutoNum type="arabicParenR"/>
            </a:pPr>
            <a:r>
              <a:rPr lang="ar-JO" dirty="0" smtClean="0"/>
              <a:t>ربط إنترنت عالي السرعة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3309</TotalTime>
  <Words>5210</Words>
  <Application>Microsoft Office PowerPoint</Application>
  <PresentationFormat>On-screen Show (4:3)</PresentationFormat>
  <Paragraphs>598</Paragraphs>
  <Slides>78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Concourse</vt:lpstr>
      <vt:lpstr>Slide 1</vt:lpstr>
      <vt:lpstr>القسم 1: البداية</vt:lpstr>
      <vt:lpstr>الدرس 1-1: تعريفات</vt:lpstr>
      <vt:lpstr>Slide 4</vt:lpstr>
      <vt:lpstr>Slide 5</vt:lpstr>
      <vt:lpstr>Slide 6</vt:lpstr>
      <vt:lpstr>Slide 7</vt:lpstr>
      <vt:lpstr>Slide 8</vt:lpstr>
      <vt:lpstr>الدرس 1-2: أساسيات إنترنت إكسبلورر</vt:lpstr>
      <vt:lpstr>Slide 10</vt:lpstr>
      <vt:lpstr>Slide 11</vt:lpstr>
      <vt:lpstr>الدرس 1-3: واجهة تطبيق إنترنت إكسبلورر</vt:lpstr>
      <vt:lpstr>Slide 13</vt:lpstr>
      <vt:lpstr>Slide 14</vt:lpstr>
      <vt:lpstr>Slide 15</vt:lpstr>
      <vt:lpstr>الدرس 1-4: نافذة إنترنت إكسبلورر</vt:lpstr>
      <vt:lpstr>Slide 17</vt:lpstr>
      <vt:lpstr>الدرس 1-5: المزيد عن أشرطة الأدوات</vt:lpstr>
      <vt:lpstr>Slide 19</vt:lpstr>
      <vt:lpstr>الدرس1-6: تعليمات</vt:lpstr>
      <vt:lpstr>Slide 21</vt:lpstr>
      <vt:lpstr>Slide 22</vt:lpstr>
      <vt:lpstr>القسم 2: استعراض المواقع الإلكترونية </vt:lpstr>
      <vt:lpstr>الدرس 2-1: دخول موقع إلكتروني</vt:lpstr>
      <vt:lpstr>Slide 25</vt:lpstr>
      <vt:lpstr>Slide 26</vt:lpstr>
      <vt:lpstr>Slide 27</vt:lpstr>
      <vt:lpstr>الدرس 2-2: استخدام التبويبات</vt:lpstr>
      <vt:lpstr>Slide 29</vt:lpstr>
      <vt:lpstr>Slide 30</vt:lpstr>
      <vt:lpstr>الدرس 2-3: البحث في المواقع الإلكترونية </vt:lpstr>
      <vt:lpstr>Slide 32</vt:lpstr>
      <vt:lpstr>Slide 33</vt:lpstr>
      <vt:lpstr>Slide 34</vt:lpstr>
      <vt:lpstr>الدرس 2-4: التعامل مع البيانات</vt:lpstr>
      <vt:lpstr>Slide 36</vt:lpstr>
      <vt:lpstr>Slide 37</vt:lpstr>
      <vt:lpstr>الدرس 2-5: الطباعة من المواقع الإلكترونية </vt:lpstr>
      <vt:lpstr>Slide 39</vt:lpstr>
      <vt:lpstr>Slide 40</vt:lpstr>
      <vt:lpstr>القسم 3: المفضلة، المسرعات، وشرائح الويب  الدرس 3-1: أساسيات المفضلة</vt:lpstr>
      <vt:lpstr>Slide 42</vt:lpstr>
      <vt:lpstr>الدرس 3-2: إنشاء واستخدام المفضلة</vt:lpstr>
      <vt:lpstr>Slide 44</vt:lpstr>
      <vt:lpstr>Slide 45</vt:lpstr>
      <vt:lpstr>الدرس 3-3: تنظيم المفضلة</vt:lpstr>
      <vt:lpstr>Slide 47</vt:lpstr>
      <vt:lpstr>الدرس 3-4: المسرعات</vt:lpstr>
      <vt:lpstr>Slide 49</vt:lpstr>
      <vt:lpstr>الدرس 3-5: شرائح ويب </vt:lpstr>
      <vt:lpstr>Slide 51</vt:lpstr>
      <vt:lpstr> القسم 4: الأمان </vt:lpstr>
      <vt:lpstr>الدرس 4-1: مواقع آمنة</vt:lpstr>
      <vt:lpstr>Slide 54</vt:lpstr>
      <vt:lpstr>Slide 55</vt:lpstr>
      <vt:lpstr>الدرس 4-2: دخول مواقع محمية</vt:lpstr>
      <vt:lpstr>Slide 57</vt:lpstr>
      <vt:lpstr>الدرس 4-3: سمات الأمان</vt:lpstr>
      <vt:lpstr>Slide 59</vt:lpstr>
      <vt:lpstr>Slide 60</vt:lpstr>
      <vt:lpstr> الدرس 4-4: إبقاء نفسك في أمان</vt:lpstr>
      <vt:lpstr>Slide 62</vt:lpstr>
      <vt:lpstr>Slide 63</vt:lpstr>
      <vt:lpstr>الدرس 4-5: إدارة المعلومات</vt:lpstr>
      <vt:lpstr>Slide 65</vt:lpstr>
      <vt:lpstr>القسم 5: مواضيع متقدمة</vt:lpstr>
      <vt:lpstr>الدرس 5-1: إعداد الخيارات</vt:lpstr>
      <vt:lpstr>Slide 68</vt:lpstr>
      <vt:lpstr>Slide 69</vt:lpstr>
      <vt:lpstr>  الدرس 5-2: إدارة المحفوظات</vt:lpstr>
      <vt:lpstr>Slide 71</vt:lpstr>
      <vt:lpstr>Slide 72</vt:lpstr>
      <vt:lpstr>الدرس 5-3: موجز ويب </vt:lpstr>
      <vt:lpstr>Slide 74</vt:lpstr>
      <vt:lpstr>Slide 75</vt:lpstr>
      <vt:lpstr>الدرس 5-4: مكونات إضافية</vt:lpstr>
      <vt:lpstr>Slide 77</vt:lpstr>
      <vt:lpstr>Slide 78</vt:lpstr>
    </vt:vector>
  </TitlesOfParts>
  <Company>tago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القسم 1: البداية</dc:title>
  <dc:creator>Oday Al-Qasem</dc:creator>
  <cp:lastModifiedBy>Oday Al-Qasem</cp:lastModifiedBy>
  <cp:revision>299</cp:revision>
  <dcterms:created xsi:type="dcterms:W3CDTF">2011-12-11T15:08:42Z</dcterms:created>
  <dcterms:modified xsi:type="dcterms:W3CDTF">2012-05-29T14:22:26Z</dcterms:modified>
</cp:coreProperties>
</file>