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538" r:id="rId2"/>
    <p:sldId id="256" r:id="rId3"/>
    <p:sldId id="542" r:id="rId4"/>
    <p:sldId id="257" r:id="rId5"/>
    <p:sldId id="258" r:id="rId6"/>
    <p:sldId id="259" r:id="rId7"/>
    <p:sldId id="260" r:id="rId8"/>
    <p:sldId id="266" r:id="rId9"/>
    <p:sldId id="267" r:id="rId10"/>
    <p:sldId id="268" r:id="rId11"/>
    <p:sldId id="269" r:id="rId12"/>
    <p:sldId id="270" r:id="rId13"/>
    <p:sldId id="271" r:id="rId14"/>
    <p:sldId id="272" r:id="rId15"/>
    <p:sldId id="273" r:id="rId16"/>
    <p:sldId id="274" r:id="rId17"/>
    <p:sldId id="275" r:id="rId18"/>
    <p:sldId id="543" r:id="rId19"/>
    <p:sldId id="276" r:id="rId20"/>
    <p:sldId id="277" r:id="rId21"/>
    <p:sldId id="278" r:id="rId22"/>
    <p:sldId id="279" r:id="rId23"/>
    <p:sldId id="280" r:id="rId24"/>
    <p:sldId id="295" r:id="rId25"/>
    <p:sldId id="296" r:id="rId26"/>
    <p:sldId id="297" r:id="rId27"/>
    <p:sldId id="298" r:id="rId28"/>
    <p:sldId id="299" r:id="rId29"/>
    <p:sldId id="300" r:id="rId30"/>
    <p:sldId id="303" r:id="rId31"/>
    <p:sldId id="304" r:id="rId32"/>
    <p:sldId id="305" r:id="rId33"/>
    <p:sldId id="306" r:id="rId34"/>
    <p:sldId id="308" r:id="rId35"/>
    <p:sldId id="309" r:id="rId36"/>
    <p:sldId id="310" r:id="rId37"/>
    <p:sldId id="311" r:id="rId38"/>
    <p:sldId id="312" r:id="rId39"/>
    <p:sldId id="544" r:id="rId40"/>
    <p:sldId id="545" r:id="rId41"/>
    <p:sldId id="313" r:id="rId42"/>
    <p:sldId id="314" r:id="rId43"/>
    <p:sldId id="315" r:id="rId44"/>
    <p:sldId id="316" r:id="rId45"/>
    <p:sldId id="317" r:id="rId46"/>
    <p:sldId id="318" r:id="rId47"/>
    <p:sldId id="546" r:id="rId48"/>
    <p:sldId id="319" r:id="rId49"/>
    <p:sldId id="320" r:id="rId50"/>
    <p:sldId id="321" r:id="rId51"/>
    <p:sldId id="322" r:id="rId52"/>
    <p:sldId id="327" r:id="rId53"/>
    <p:sldId id="328" r:id="rId54"/>
    <p:sldId id="329" r:id="rId55"/>
    <p:sldId id="331" r:id="rId56"/>
    <p:sldId id="332" r:id="rId57"/>
    <p:sldId id="333" r:id="rId58"/>
    <p:sldId id="547" r:id="rId59"/>
    <p:sldId id="334" r:id="rId60"/>
    <p:sldId id="548" r:id="rId61"/>
    <p:sldId id="335" r:id="rId62"/>
    <p:sldId id="337" r:id="rId63"/>
    <p:sldId id="338" r:id="rId64"/>
    <p:sldId id="339" r:id="rId65"/>
    <p:sldId id="340" r:id="rId66"/>
    <p:sldId id="341" r:id="rId67"/>
    <p:sldId id="343" r:id="rId68"/>
    <p:sldId id="345" r:id="rId69"/>
    <p:sldId id="346" r:id="rId70"/>
    <p:sldId id="549" r:id="rId71"/>
    <p:sldId id="550" r:id="rId72"/>
    <p:sldId id="347" r:id="rId73"/>
    <p:sldId id="348" r:id="rId74"/>
    <p:sldId id="350" r:id="rId75"/>
    <p:sldId id="352" r:id="rId76"/>
    <p:sldId id="353" r:id="rId77"/>
    <p:sldId id="354" r:id="rId78"/>
    <p:sldId id="355" r:id="rId79"/>
    <p:sldId id="356" r:id="rId80"/>
    <p:sldId id="357" r:id="rId81"/>
    <p:sldId id="358" r:id="rId82"/>
    <p:sldId id="377" r:id="rId83"/>
    <p:sldId id="551" r:id="rId84"/>
    <p:sldId id="378" r:id="rId85"/>
    <p:sldId id="379" r:id="rId86"/>
    <p:sldId id="380" r:id="rId87"/>
    <p:sldId id="381" r:id="rId88"/>
    <p:sldId id="382" r:id="rId89"/>
    <p:sldId id="383" r:id="rId90"/>
    <p:sldId id="552" r:id="rId91"/>
    <p:sldId id="553" r:id="rId92"/>
    <p:sldId id="384" r:id="rId93"/>
    <p:sldId id="385" r:id="rId94"/>
    <p:sldId id="387" r:id="rId95"/>
    <p:sldId id="388" r:id="rId96"/>
    <p:sldId id="554" r:id="rId97"/>
    <p:sldId id="389" r:id="rId98"/>
    <p:sldId id="390" r:id="rId99"/>
    <p:sldId id="391" r:id="rId100"/>
    <p:sldId id="392" r:id="rId101"/>
    <p:sldId id="393" r:id="rId102"/>
    <p:sldId id="396" r:id="rId103"/>
    <p:sldId id="397" r:id="rId104"/>
    <p:sldId id="398" r:id="rId105"/>
    <p:sldId id="399" r:id="rId106"/>
    <p:sldId id="400" r:id="rId107"/>
    <p:sldId id="555" r:id="rId108"/>
    <p:sldId id="556" r:id="rId109"/>
    <p:sldId id="557" r:id="rId110"/>
    <p:sldId id="558" r:id="rId111"/>
    <p:sldId id="559" r:id="rId112"/>
    <p:sldId id="560" r:id="rId113"/>
    <p:sldId id="561" r:id="rId114"/>
    <p:sldId id="562" r:id="rId115"/>
    <p:sldId id="401" r:id="rId116"/>
    <p:sldId id="563" r:id="rId117"/>
    <p:sldId id="402" r:id="rId118"/>
    <p:sldId id="403" r:id="rId119"/>
    <p:sldId id="404" r:id="rId120"/>
    <p:sldId id="405" r:id="rId121"/>
    <p:sldId id="406" r:id="rId122"/>
    <p:sldId id="407" r:id="rId123"/>
    <p:sldId id="408" r:id="rId124"/>
    <p:sldId id="410" r:id="rId125"/>
    <p:sldId id="411" r:id="rId126"/>
    <p:sldId id="413" r:id="rId127"/>
    <p:sldId id="414" r:id="rId128"/>
    <p:sldId id="416" r:id="rId129"/>
    <p:sldId id="417" r:id="rId130"/>
    <p:sldId id="418" r:id="rId131"/>
    <p:sldId id="419" r:id="rId132"/>
    <p:sldId id="420" r:id="rId133"/>
    <p:sldId id="421" r:id="rId134"/>
    <p:sldId id="422" r:id="rId135"/>
    <p:sldId id="423" r:id="rId136"/>
    <p:sldId id="424" r:id="rId137"/>
    <p:sldId id="425" r:id="rId138"/>
    <p:sldId id="426" r:id="rId139"/>
    <p:sldId id="427" r:id="rId140"/>
    <p:sldId id="564" r:id="rId141"/>
    <p:sldId id="540" r:id="rId142"/>
    <p:sldId id="429" r:id="rId143"/>
    <p:sldId id="430" r:id="rId144"/>
    <p:sldId id="431" r:id="rId145"/>
    <p:sldId id="432" r:id="rId146"/>
    <p:sldId id="565" r:id="rId147"/>
    <p:sldId id="433" r:id="rId148"/>
    <p:sldId id="434" r:id="rId149"/>
    <p:sldId id="435" r:id="rId150"/>
    <p:sldId id="436" r:id="rId151"/>
    <p:sldId id="437" r:id="rId152"/>
    <p:sldId id="438" r:id="rId153"/>
    <p:sldId id="439" r:id="rId154"/>
    <p:sldId id="440" r:id="rId155"/>
    <p:sldId id="441" r:id="rId156"/>
    <p:sldId id="442" r:id="rId157"/>
    <p:sldId id="566" r:id="rId158"/>
    <p:sldId id="443" r:id="rId159"/>
    <p:sldId id="444" r:id="rId160"/>
    <p:sldId id="445" r:id="rId161"/>
    <p:sldId id="567" r:id="rId162"/>
    <p:sldId id="446" r:id="rId163"/>
    <p:sldId id="447" r:id="rId164"/>
    <p:sldId id="448" r:id="rId165"/>
    <p:sldId id="449" r:id="rId166"/>
    <p:sldId id="450" r:id="rId16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4676" autoAdjust="0"/>
  </p:normalViewPr>
  <p:slideViewPr>
    <p:cSldViewPr>
      <p:cViewPr>
        <p:scale>
          <a:sx n="78" d="100"/>
          <a:sy n="78" d="100"/>
        </p:scale>
        <p:origin x="-924" y="-636"/>
      </p:cViewPr>
      <p:guideLst>
        <p:guide orient="horz" pos="2160"/>
        <p:guide pos="2880"/>
      </p:guideLst>
    </p:cSldViewPr>
  </p:slideViewPr>
  <p:outlineViewPr>
    <p:cViewPr>
      <p:scale>
        <a:sx n="33" d="100"/>
        <a:sy n="33" d="100"/>
      </p:scale>
      <p:origin x="0" y="944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4.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18/07/1433</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Click to edit Master title style</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pPr/>
              <a:t>18/07/1433</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pPr/>
              <a:t>18/07/1433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pPr/>
              <a:t>18/07/1433</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0153AE-4F0E-4DEF-AB39-190458C68A17}" type="datetimeFigureOut">
              <a:rPr lang="ar-SA" smtClean="0"/>
              <a:pPr/>
              <a:t>18/07/1433</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0EB1C0-FA3A-4485-9C89-742756E44AE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88.png"/></Relationships>
</file>

<file path=ppt/slides/_rels/slide10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03.png"/></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4.png"/></Relationships>
</file>

<file path=ppt/slides/_rels/slide12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9.png"/><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31825"/>
          </a:xfrm>
        </p:spPr>
        <p:txBody>
          <a:bodyPr>
            <a:normAutofit/>
          </a:bodyPr>
          <a:lstStyle/>
          <a:p>
            <a:r>
              <a:rPr lang="ar-SA" sz="2800" dirty="0">
                <a:effectLst/>
              </a:rPr>
              <a:t>نظرة عامة للواجهة</a:t>
            </a:r>
            <a:endParaRPr lang="en-US" sz="2800" dirty="0">
              <a:effectLst/>
            </a:endParaRPr>
          </a:p>
        </p:txBody>
      </p:sp>
      <p:sp>
        <p:nvSpPr>
          <p:cNvPr id="3" name="Subtitle 2"/>
          <p:cNvSpPr>
            <a:spLocks noGrp="1"/>
          </p:cNvSpPr>
          <p:nvPr>
            <p:ph type="subTitle" idx="1"/>
          </p:nvPr>
        </p:nvSpPr>
        <p:spPr>
          <a:xfrm>
            <a:off x="1371600" y="1295400"/>
            <a:ext cx="7010400" cy="4724400"/>
          </a:xfrm>
        </p:spPr>
        <p:txBody>
          <a:bodyPr>
            <a:normAutofit/>
          </a:bodyPr>
          <a:lstStyle/>
          <a:p>
            <a:r>
              <a:rPr lang="ar-JO" dirty="0"/>
              <a:t>عند فتح ملف قاعدة البيانات، مثل قالب أحداث الذي</a:t>
            </a:r>
            <a:r>
              <a:rPr lang="ar-SA" dirty="0"/>
              <a:t> رأيته سابقاً، </a:t>
            </a:r>
            <a:r>
              <a:rPr lang="ar-JO" dirty="0"/>
              <a:t>تظهر لك الصورة التالية:</a:t>
            </a:r>
            <a:endParaRPr lang="en-US" dirty="0"/>
          </a:p>
        </p:txBody>
      </p:sp>
      <p:pic>
        <p:nvPicPr>
          <p:cNvPr id="534530" name="Picture 2" descr="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09800"/>
            <a:ext cx="49625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772400" cy="534362"/>
          </a:xfrm>
        </p:spPr>
        <p:txBody>
          <a:bodyPr>
            <a:normAutofit/>
          </a:bodyPr>
          <a:lstStyle/>
          <a:p>
            <a:r>
              <a:rPr lang="ar-SA" sz="2800" dirty="0">
                <a:effectLst/>
              </a:rPr>
              <a:t>حول التبويبات السياقية لأدوات تصميم التقرير </a:t>
            </a:r>
            <a:endParaRPr lang="en-US" sz="2800" dirty="0">
              <a:effectLst/>
            </a:endParaRPr>
          </a:p>
        </p:txBody>
      </p:sp>
      <p:sp>
        <p:nvSpPr>
          <p:cNvPr id="3" name="Subtitle 2"/>
          <p:cNvSpPr>
            <a:spLocks noGrp="1"/>
          </p:cNvSpPr>
          <p:nvPr>
            <p:ph type="subTitle" idx="1"/>
          </p:nvPr>
        </p:nvSpPr>
        <p:spPr>
          <a:xfrm>
            <a:off x="914400" y="1600200"/>
            <a:ext cx="7772400" cy="2408193"/>
          </a:xfrm>
        </p:spPr>
        <p:txBody>
          <a:bodyPr>
            <a:normAutofit/>
          </a:bodyPr>
          <a:lstStyle/>
          <a:p>
            <a:r>
              <a:rPr lang="ar-JO" dirty="0"/>
              <a:t>دعنا بسرعة نتفحص المجموعات الموجودة في التبويبات السياقية الأربع، بدءاً من أدوات تصميم التقرير - تصميم:</a:t>
            </a:r>
            <a:endParaRPr lang="en-US" dirty="0"/>
          </a:p>
        </p:txBody>
      </p:sp>
      <p:pic>
        <p:nvPicPr>
          <p:cNvPr id="591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19400"/>
            <a:ext cx="5270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استخدام التقارير</a:t>
            </a:r>
            <a:endParaRPr lang="en-US" sz="2800" dirty="0">
              <a:effectLst/>
            </a:endParaRPr>
          </a:p>
        </p:txBody>
      </p:sp>
      <p:sp>
        <p:nvSpPr>
          <p:cNvPr id="3" name="Subtitle 2"/>
          <p:cNvSpPr>
            <a:spLocks noGrp="1"/>
          </p:cNvSpPr>
          <p:nvPr>
            <p:ph type="subTitle" idx="1"/>
          </p:nvPr>
        </p:nvSpPr>
        <p:spPr>
          <a:xfrm>
            <a:off x="762000" y="914400"/>
            <a:ext cx="7772400" cy="5105400"/>
          </a:xfrm>
        </p:spPr>
        <p:txBody>
          <a:bodyPr>
            <a:normAutofit/>
          </a:bodyPr>
          <a:lstStyle/>
          <a:p>
            <a:r>
              <a:rPr lang="ar-SA" dirty="0"/>
              <a:t>لعرض تقرير ما، قم بالنقر المزدوج على اسم هذا الكائن في جزء التنقل. وسوف يفتح هذا التقرير في الجزء الرئيسي لإطار برنامج أكسس:</a:t>
            </a:r>
            <a:endParaRPr lang="ar-SA" dirty="0"/>
          </a:p>
        </p:txBody>
      </p:sp>
      <p:pic>
        <p:nvPicPr>
          <p:cNvPr id="592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51088"/>
            <a:ext cx="4941888"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en-US" sz="3200" b="1" dirty="0" smtClean="0"/>
              <a:t> </a:t>
            </a:r>
            <a:r>
              <a:rPr lang="ar-SA" sz="3200" b="1" dirty="0" smtClean="0"/>
              <a:t>الدرس 4-4: </a:t>
            </a:r>
            <a:r>
              <a:rPr lang="ar-SA" sz="3200" dirty="0">
                <a:effectLst/>
              </a:rPr>
              <a:t>فرز وتصفية البيانات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dirty="0"/>
              <a:t>استخدام البحث </a:t>
            </a:r>
            <a:r>
              <a:rPr lang="ar-SA" dirty="0" smtClean="0"/>
              <a:t>والاستبدال</a:t>
            </a:r>
            <a:endParaRPr lang="ar-JO" dirty="0" smtClean="0"/>
          </a:p>
          <a:p>
            <a:r>
              <a:rPr lang="ar-JO" dirty="0"/>
              <a:t>يمكنك استخدام أوامر البحث والاستبدال على كل كائن في قاعدة البيانات باستثناء كل من التقارير (التي هي مجرد وثائق مُعدة للطباعة) ووحدات الماكرو (والتي هي مجموعة أوامر، ولا تحتوي على بيانات حقيقة) والوحدات النمطية (والتي هي سلسلة أوامر، ولا تحتوي على بيانات حقيقة). وجميع الأوامر متوفرة في مجموعة البحث الموجودة في تبويبة الصفحة الرئيسية.</a:t>
            </a:r>
            <a:endParaRPr lang="en-US" dirty="0"/>
          </a:p>
          <a:p>
            <a:endParaRPr lang="ar-SA" dirty="0"/>
          </a:p>
        </p:txBody>
      </p:sp>
      <p:pic>
        <p:nvPicPr>
          <p:cNvPr id="593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562" y="4114800"/>
            <a:ext cx="14795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a:bodyPr>
          <a:lstStyle/>
          <a:p>
            <a:r>
              <a:rPr lang="ar-SA" sz="2800" dirty="0">
                <a:effectLst/>
              </a:rPr>
              <a:t>فرز تصاعدي أو تنازلي</a:t>
            </a:r>
            <a:endParaRPr lang="en-US" sz="2800" dirty="0">
              <a:effectLst/>
            </a:endParaRPr>
          </a:p>
        </p:txBody>
      </p:sp>
      <p:sp>
        <p:nvSpPr>
          <p:cNvPr id="3" name="Subtitle 2"/>
          <p:cNvSpPr>
            <a:spLocks noGrp="1"/>
          </p:cNvSpPr>
          <p:nvPr>
            <p:ph type="subTitle" idx="1"/>
          </p:nvPr>
        </p:nvSpPr>
        <p:spPr>
          <a:xfrm>
            <a:off x="304800" y="838200"/>
            <a:ext cx="8382000" cy="5181600"/>
          </a:xfrm>
        </p:spPr>
        <p:txBody>
          <a:bodyPr>
            <a:normAutofit/>
          </a:bodyPr>
          <a:lstStyle/>
          <a:p>
            <a:r>
              <a:rPr lang="ar-SA" dirty="0"/>
              <a:t>قد ترغب عند عرض نتائج جدول أو استعلام بطريقة عرض ورقة البيانات، في فرز السجلات بالطريقة اليدوية إن كنت تعرف ما تبحث عنه. ولكن يمتلك برنامج أكسس وسيلة سريعة جدا لفرز البيانات الواردة في الأعمدة من البداية للنهاية. لاحظ نموذج جدول </a:t>
            </a:r>
            <a:r>
              <a:rPr lang="en-US" dirty="0"/>
              <a:t>Employees </a:t>
            </a:r>
            <a:r>
              <a:rPr lang="ar-SA" dirty="0"/>
              <a:t>الموظفين لقاعدة البيانات </a:t>
            </a:r>
            <a:r>
              <a:rPr lang="en-US" dirty="0" err="1"/>
              <a:t>Northwind</a:t>
            </a:r>
            <a:r>
              <a:rPr lang="en-US" dirty="0"/>
              <a:t> Traders</a:t>
            </a:r>
            <a:r>
              <a:rPr lang="ar-SA" dirty="0"/>
              <a:t>:</a:t>
            </a:r>
            <a:endParaRPr lang="en-US" dirty="0"/>
          </a:p>
        </p:txBody>
      </p:sp>
      <p:pic>
        <p:nvPicPr>
          <p:cNvPr id="594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75000"/>
            <a:ext cx="49720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تبديل عامل التصفية</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SA" dirty="0"/>
              <a:t>لتطبيق عوامل التصفية المختلفة، أنقر رأس العمود لأي رأس عمود في طريقة عرض ورقة البيانات أو أنقر أمر تصفية في قسم الفرز والتصفية من تبويبة الصفحة الرئيسية. حتى يفتح الأمر قائمة مثل تلك المبينة في الشكل التالي: </a:t>
            </a:r>
            <a:endParaRPr lang="en-US" dirty="0"/>
          </a:p>
        </p:txBody>
      </p:sp>
      <p:pic>
        <p:nvPicPr>
          <p:cNvPr id="595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39737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SA" sz="2800" dirty="0">
                <a:effectLst/>
              </a:rPr>
              <a:t>اختيار تحديد الفرز</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يجعل برنامج </a:t>
            </a:r>
            <a:r>
              <a:rPr lang="ar-SA" dirty="0"/>
              <a:t>أكسس من السهولة </a:t>
            </a:r>
            <a:r>
              <a:rPr lang="ar-JO" dirty="0"/>
              <a:t>فرز جدول البيانات بسرعة بالاستناد على معيار واحد. فعلى سبيل المثال، أنظر عمود </a:t>
            </a:r>
            <a:r>
              <a:rPr lang="en-US" dirty="0"/>
              <a:t>Standard Cost</a:t>
            </a:r>
            <a:r>
              <a:rPr lang="ar-SA" dirty="0"/>
              <a:t> التكاليف المعيارية </a:t>
            </a:r>
            <a:r>
              <a:rPr lang="ar-JO" dirty="0"/>
              <a:t>في جدول </a:t>
            </a:r>
            <a:r>
              <a:rPr lang="en-US" dirty="0"/>
              <a:t>Products </a:t>
            </a:r>
            <a:r>
              <a:rPr lang="ar-JO" dirty="0"/>
              <a:t>المنتجات من نموذج قاعدة البيانات </a:t>
            </a:r>
            <a:r>
              <a:rPr lang="en-US" dirty="0" err="1"/>
              <a:t>Northwind</a:t>
            </a:r>
            <a:r>
              <a:rPr lang="ar-JO" dirty="0"/>
              <a:t>:</a:t>
            </a:r>
            <a:endParaRPr lang="en-US" dirty="0"/>
          </a:p>
        </p:txBody>
      </p:sp>
      <p:pic>
        <p:nvPicPr>
          <p:cNvPr id="596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19400"/>
            <a:ext cx="138747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خيارات </a:t>
            </a:r>
            <a:r>
              <a:rPr lang="ar-SA" sz="2800" dirty="0" smtClean="0">
                <a:effectLst/>
              </a:rPr>
              <a:t>متقدمة</a:t>
            </a:r>
            <a:endParaRPr lang="ar-SA" sz="2800" dirty="0"/>
          </a:p>
        </p:txBody>
      </p:sp>
      <p:sp>
        <p:nvSpPr>
          <p:cNvPr id="3" name="Subtitle 2"/>
          <p:cNvSpPr>
            <a:spLocks noGrp="1"/>
          </p:cNvSpPr>
          <p:nvPr>
            <p:ph type="subTitle" idx="1"/>
          </p:nvPr>
        </p:nvSpPr>
        <p:spPr>
          <a:xfrm>
            <a:off x="1219200" y="914400"/>
            <a:ext cx="7162800" cy="5105400"/>
          </a:xfrm>
        </p:spPr>
        <p:txBody>
          <a:bodyPr>
            <a:normAutofit/>
          </a:bodyPr>
          <a:lstStyle/>
          <a:p>
            <a:r>
              <a:rPr lang="ar-SA" dirty="0"/>
              <a:t>يُقدم برنامج أكسس خيارات أخرى للتصفية المتقدمة التي يجري الوصول إليها من خلال النقر على أمر خيارات متقدمة في تبويبة الصفحة الرئيسية:</a:t>
            </a:r>
            <a:endParaRPr lang="ar-SA" dirty="0"/>
          </a:p>
        </p:txBody>
      </p:sp>
      <p:pic>
        <p:nvPicPr>
          <p:cNvPr id="598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800"/>
            <a:ext cx="202247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en-US" sz="3200" b="1" dirty="0" smtClean="0"/>
              <a:t> </a:t>
            </a:r>
            <a:r>
              <a:rPr lang="ar-SA" sz="3200" b="1" dirty="0" smtClean="0"/>
              <a:t>الدرس </a:t>
            </a:r>
            <a:r>
              <a:rPr lang="ar-SA" sz="3200" b="1" dirty="0" smtClean="0"/>
              <a:t>4-</a:t>
            </a:r>
            <a:r>
              <a:rPr lang="ar-JO" sz="3200" b="1" dirty="0" smtClean="0"/>
              <a:t>5</a:t>
            </a:r>
            <a:r>
              <a:rPr lang="ar-SA" sz="3200" b="1" dirty="0" smtClean="0"/>
              <a:t>: </a:t>
            </a:r>
            <a:r>
              <a:rPr lang="ar-SA" sz="3200" dirty="0">
                <a:effectLst/>
              </a:rPr>
              <a:t>استعراض البيانات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استخدام قائمة عرض</a:t>
            </a:r>
            <a:endParaRPr lang="en-US" b="1" dirty="0"/>
          </a:p>
          <a:p>
            <a:r>
              <a:rPr lang="ar-JO" dirty="0"/>
              <a:t>في الواقع، استخدمنا قائمة العرض خلال هذا الدليل. وعرفنا بأن قائمة عرض موجودة في تبويبات مختلفة في كل جزء من برنامج </a:t>
            </a:r>
            <a:r>
              <a:rPr lang="ar-SA" dirty="0"/>
              <a:t>أكسس، وهي دائماً متاحة في تبويبة الصفحة الرئيسية. وتختلف باختلاف الكائن المفتوح. لنلقي نظرة على طرق العرض المختلفة لكل كائن على حدة:</a:t>
            </a:r>
            <a:endParaRPr lang="en-US" dirty="0"/>
          </a:p>
          <a:p>
            <a:r>
              <a:rPr lang="en-US" dirty="0"/>
              <a:t> </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19314640"/>
              </p:ext>
            </p:extLst>
          </p:nvPr>
        </p:nvGraphicFramePr>
        <p:xfrm>
          <a:off x="3048000" y="3810000"/>
          <a:ext cx="2085975" cy="1533525"/>
        </p:xfrm>
        <a:graphic>
          <a:graphicData uri="http://schemas.openxmlformats.org/presentationml/2006/ole">
            <mc:AlternateContent xmlns:mc="http://schemas.openxmlformats.org/markup-compatibility/2006">
              <mc:Choice xmlns:v="urn:schemas-microsoft-com:vml" Requires="v">
                <p:oleObj spid="_x0000_s599049" name="Bitmap Image" r:id="rId3" imgW="2409524" imgH="2180952" progId="Paint.Picture">
                  <p:embed/>
                </p:oleObj>
              </mc:Choice>
              <mc:Fallback>
                <p:oleObj name="Bitmap Image" r:id="rId3" imgW="2409524" imgH="2180952"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10000"/>
                        <a:ext cx="2085975"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073091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أيقونات عرض</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JO" dirty="0"/>
              <a:t>توجد عناصر التحكم بالتنقل ما بين طرق العرض لكائن في الزاوية السفلية اليمنى من نافذة برنامج أكسس. فعلى سبيل المثال، يظهر عند عرض جدول بطريقة عرض ورقة البيانات الأوامر التالية:</a:t>
            </a:r>
            <a:endParaRPr lang="en-US" dirty="0"/>
          </a:p>
        </p:txBody>
      </p:sp>
      <p:pic>
        <p:nvPicPr>
          <p:cNvPr id="600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971800"/>
            <a:ext cx="24336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5061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تبويبات الكائن</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SA" dirty="0"/>
              <a:t>يستخدم برنامج أكسس، نظام التنقل المبوب لتصفح الكائنات المتعددة دفعة واحدة. حيث تفتح جميع كائنات قاعدة البيانات تبويبة جديدة</a:t>
            </a:r>
            <a:r>
              <a:rPr lang="ar-SA" dirty="0" smtClean="0"/>
              <a:t>:</a:t>
            </a:r>
            <a:endParaRPr lang="ar-JO" dirty="0" smtClean="0"/>
          </a:p>
          <a:p>
            <a:endParaRPr lang="ar-JO" dirty="0"/>
          </a:p>
          <a:p>
            <a:endParaRPr lang="ar-JO" dirty="0" smtClean="0"/>
          </a:p>
          <a:p>
            <a:r>
              <a:rPr lang="ar-SA" dirty="0"/>
              <a:t>أنقر ببساطة على التبويبة لعرض ذلك الكائن. وإن حدث أن أردت فتح جميع الكائنات مرة واحدة، فبالتالي تظهر أسهم على كلا جانبي قائمة التبويبات تمكنك من التحريك عبر الكائنات المفتوحة للأمام </a:t>
            </a:r>
            <a:r>
              <a:rPr lang="ar-SA" dirty="0" smtClean="0"/>
              <a:t>والخلف</a:t>
            </a:r>
            <a:r>
              <a:rPr lang="ar-JO" dirty="0" smtClean="0"/>
              <a:t>.</a:t>
            </a:r>
            <a:endParaRPr lang="en-US" dirty="0"/>
          </a:p>
        </p:txBody>
      </p:sp>
      <p:pic>
        <p:nvPicPr>
          <p:cNvPr id="601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4953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1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648200"/>
            <a:ext cx="39036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83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Autofit/>
          </a:bodyPr>
          <a:lstStyle/>
          <a:p>
            <a:r>
              <a:rPr lang="ar-SA" sz="2800" dirty="0">
                <a:effectLst/>
              </a:rPr>
              <a:t>إستخدام علامات التبويب القياسية</a:t>
            </a:r>
            <a:endParaRPr lang="en-US" sz="2800" dirty="0">
              <a:effectLst/>
            </a:endParaRPr>
          </a:p>
        </p:txBody>
      </p:sp>
      <p:sp>
        <p:nvSpPr>
          <p:cNvPr id="3" name="Subtitle 2"/>
          <p:cNvSpPr>
            <a:spLocks noGrp="1"/>
          </p:cNvSpPr>
          <p:nvPr>
            <p:ph type="subTitle" idx="1"/>
          </p:nvPr>
        </p:nvSpPr>
        <p:spPr>
          <a:xfrm>
            <a:off x="609600" y="990600"/>
            <a:ext cx="7696200" cy="2209800"/>
          </a:xfrm>
        </p:spPr>
        <p:txBody>
          <a:bodyPr>
            <a:normAutofit/>
          </a:bodyPr>
          <a:lstStyle/>
          <a:p>
            <a:r>
              <a:rPr lang="ar-JO" dirty="0"/>
              <a:t>كما نعلم بأن برنامج أكسس 2010 يستخدم التبويبات بدلاً من القوائم والقوائم الفرعية التقليدية. حيث تَظهر ميزات برنامج </a:t>
            </a:r>
            <a:r>
              <a:rPr lang="ar-SA" dirty="0"/>
              <a:t>إكسل من خلال أربع تبويبات عند فتح برنامج أكسس 2010 وهي "ملف" و"الصفحة الرئيسية" و"إنشاء" و"بيانات خارجية" و"أدوات قاعدة البيانات":</a:t>
            </a:r>
            <a:endParaRPr lang="en-US" dirty="0"/>
          </a:p>
        </p:txBody>
      </p:sp>
      <p:pic>
        <p:nvPicPr>
          <p:cNvPr id="535554" name="Picture 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71800"/>
            <a:ext cx="37798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838200" y="3810000"/>
            <a:ext cx="7772400" cy="1039368"/>
          </a:xfrm>
          <a:prstGeom prst="rect">
            <a:avLst/>
          </a:prstGeom>
        </p:spPr>
        <p:txBody>
          <a:bodyPr vert="horz" lIns="45720" rIns="45720">
            <a:normAutofit/>
          </a:bodyPr>
          <a:lstStyle>
            <a:lvl1pPr marR="64008" indent="0">
              <a:spcBef>
                <a:spcPts val="400"/>
              </a:spcBef>
              <a:spcAft>
                <a:spcPts val="0"/>
              </a:spcAft>
              <a:buClr>
                <a:schemeClr val="accent1"/>
              </a:buClr>
              <a:buSzPct val="68000"/>
              <a:buFont typeface="Wingdings 3"/>
              <a:buNone/>
              <a:defRPr kumimoji="0" sz="2700">
                <a:solidFill>
                  <a:schemeClr val="tx2"/>
                </a:solidFill>
              </a:defRPr>
            </a:lvl1pPr>
            <a:lvl2pPr indent="0" algn="ctr">
              <a:spcBef>
                <a:spcPts val="324"/>
              </a:spcBef>
              <a:buClr>
                <a:schemeClr val="accent1"/>
              </a:buClr>
              <a:buFont typeface="Verdana"/>
              <a:buNone/>
              <a:defRPr kumimoji="0" sz="2300"/>
            </a:lvl2pPr>
            <a:lvl3pPr indent="0" algn="ctr">
              <a:spcBef>
                <a:spcPts val="350"/>
              </a:spcBef>
              <a:buClr>
                <a:schemeClr val="accent2"/>
              </a:buClr>
              <a:buSzPct val="100000"/>
              <a:buFont typeface="Wingdings 2"/>
              <a:buNone/>
              <a:defRPr kumimoji="0" sz="2100"/>
            </a:lvl3pPr>
            <a:lvl4pPr indent="0" algn="ctr">
              <a:spcBef>
                <a:spcPts val="350"/>
              </a:spcBef>
              <a:buClr>
                <a:schemeClr val="accent2"/>
              </a:buClr>
              <a:buFont typeface="Wingdings 2"/>
              <a:buNone/>
              <a:defRPr kumimoji="0" sz="1900"/>
            </a:lvl4pPr>
            <a:lvl5pPr indent="0" algn="ctr">
              <a:spcBef>
                <a:spcPts val="350"/>
              </a:spcBef>
              <a:buClr>
                <a:schemeClr val="accent2"/>
              </a:buClr>
              <a:buFont typeface="Wingdings 2"/>
              <a:buNone/>
              <a:defRPr kumimoji="0"/>
            </a:lvl5pPr>
            <a:lvl6pPr indent="0" algn="ctr">
              <a:spcBef>
                <a:spcPts val="350"/>
              </a:spcBef>
              <a:buClr>
                <a:schemeClr val="accent3"/>
              </a:buClr>
              <a:buFont typeface="Wingdings 2"/>
              <a:buNone/>
              <a:defRPr kumimoji="0"/>
            </a:lvl6pPr>
            <a:lvl7pPr indent="0" algn="ctr">
              <a:spcBef>
                <a:spcPts val="350"/>
              </a:spcBef>
              <a:buClr>
                <a:schemeClr val="accent3"/>
              </a:buClr>
              <a:buFont typeface="Wingdings 2"/>
              <a:buNone/>
              <a:defRPr kumimoji="0" sz="1600"/>
            </a:lvl7pPr>
            <a:lvl8pPr indent="0" algn="ctr">
              <a:spcBef>
                <a:spcPts val="350"/>
              </a:spcBef>
              <a:buClr>
                <a:schemeClr val="accent3"/>
              </a:buClr>
              <a:buFont typeface="Wingdings 2"/>
              <a:buNone/>
              <a:defRPr kumimoji="0" sz="1600"/>
            </a:lvl8pPr>
            <a:lvl9pPr indent="0" algn="ctr">
              <a:spcBef>
                <a:spcPts val="350"/>
              </a:spcBef>
              <a:buClr>
                <a:schemeClr val="accent3"/>
              </a:buClr>
              <a:buFont typeface="Wingdings 2"/>
              <a:buNone/>
              <a:defRPr kumimoji="0" sz="1600" baseline="0"/>
            </a:lvl9pPr>
            <a:extLst/>
          </a:lstStyle>
          <a:p>
            <a:r>
              <a:rPr lang="ar-JO" dirty="0"/>
              <a:t>إستعرض عرض تبويبة "الصفحة الرئيسية" والتي تحتوي على معظم الأوامر الأكثر استخداما:</a:t>
            </a:r>
            <a:endParaRPr lang="en-US" dirty="0"/>
          </a:p>
        </p:txBody>
      </p:sp>
      <p:pic>
        <p:nvPicPr>
          <p:cNvPr id="535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27645"/>
            <a:ext cx="39147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533399"/>
          </a:xfrm>
        </p:spPr>
        <p:txBody>
          <a:bodyPr>
            <a:normAutofit/>
          </a:bodyPr>
          <a:lstStyle/>
          <a:p>
            <a:r>
              <a:rPr lang="ar-SA" sz="2800" dirty="0">
                <a:effectLst/>
              </a:rPr>
              <a:t>إغلاق تبويبات الكائنات بصورة مفردة</a:t>
            </a:r>
            <a:endParaRPr lang="en-US" sz="2800" dirty="0">
              <a:effectLst/>
            </a:endParaRPr>
          </a:p>
        </p:txBody>
      </p:sp>
      <p:sp>
        <p:nvSpPr>
          <p:cNvPr id="3" name="Subtitle 2"/>
          <p:cNvSpPr>
            <a:spLocks noGrp="1"/>
          </p:cNvSpPr>
          <p:nvPr>
            <p:ph type="subTitle" idx="1"/>
          </p:nvPr>
        </p:nvSpPr>
        <p:spPr>
          <a:xfrm>
            <a:off x="1219200" y="990600"/>
            <a:ext cx="7162800" cy="5105400"/>
          </a:xfrm>
        </p:spPr>
        <p:txBody>
          <a:bodyPr>
            <a:normAutofit/>
          </a:bodyPr>
          <a:lstStyle/>
          <a:p>
            <a:r>
              <a:rPr lang="ar-JO" dirty="0"/>
              <a:t>لإغلاق كائن في قاعدة البيانات، ظلل اسم الكائن من قائمة الكائنات ومن ثم أنقر على زر الاغلاق الموجود على الجانب الأيسر:</a:t>
            </a:r>
            <a:endParaRPr lang="en-US" dirty="0"/>
          </a:p>
        </p:txBody>
      </p:sp>
      <p:pic>
        <p:nvPicPr>
          <p:cNvPr id="602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14600"/>
            <a:ext cx="39147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3840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ar-SA" sz="3200" dirty="0">
                <a:effectLst/>
              </a:rPr>
              <a:t>الدرس 4-6: طباعة كائن قاعدة بيانات</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أوامر طباعة</a:t>
            </a:r>
            <a:endParaRPr lang="en-US" b="1" dirty="0"/>
          </a:p>
          <a:p>
            <a:r>
              <a:rPr lang="ar-JO" dirty="0"/>
              <a:t>تُقدم قائمة عرض </a:t>
            </a:r>
            <a:r>
              <a:rPr lang="en-US" dirty="0"/>
              <a:t>Backstage</a:t>
            </a:r>
            <a:r>
              <a:rPr lang="ar-SA" dirty="0"/>
              <a:t> (قائمة ملف) ثلاثة أوامر للطباعة. ولاستعراض تلك الأوامر، أنقر ملف </a:t>
            </a:r>
            <a:r>
              <a:rPr lang="en-US" dirty="0">
                <a:sym typeface="Wingdings"/>
              </a:rPr>
              <a:t></a:t>
            </a:r>
            <a:r>
              <a:rPr lang="ar-SA" dirty="0"/>
              <a:t> طباعة:</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0" y="1533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3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667000"/>
            <a:ext cx="46323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9960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مربع حوار طباعة</a:t>
            </a:r>
            <a:endParaRPr lang="en-US" sz="2800" dirty="0">
              <a:effectLst/>
            </a:endParaRPr>
          </a:p>
        </p:txBody>
      </p:sp>
      <p:sp>
        <p:nvSpPr>
          <p:cNvPr id="3" name="Subtitle 2"/>
          <p:cNvSpPr>
            <a:spLocks noGrp="1"/>
          </p:cNvSpPr>
          <p:nvPr>
            <p:ph type="subTitle" idx="1"/>
          </p:nvPr>
        </p:nvSpPr>
        <p:spPr>
          <a:xfrm>
            <a:off x="1219200" y="914400"/>
            <a:ext cx="7162800" cy="5105400"/>
          </a:xfrm>
        </p:spPr>
        <p:txBody>
          <a:bodyPr>
            <a:normAutofit/>
          </a:bodyPr>
          <a:lstStyle/>
          <a:p>
            <a:r>
              <a:rPr lang="ar-JO" dirty="0"/>
              <a:t>أنقر على ملف </a:t>
            </a:r>
            <a:r>
              <a:rPr lang="en-US" dirty="0">
                <a:sym typeface="Wingdings"/>
              </a:rPr>
              <a:t></a:t>
            </a:r>
            <a:r>
              <a:rPr lang="ar-JO" dirty="0"/>
              <a:t> طباعة </a:t>
            </a:r>
            <a:r>
              <a:rPr lang="en-US" dirty="0">
                <a:sym typeface="Wingdings"/>
              </a:rPr>
              <a:t></a:t>
            </a:r>
            <a:r>
              <a:rPr lang="ar-JO" dirty="0"/>
              <a:t> طباعة، وبالتالي يفتح مربع حوار طباعة على النحو الآتي:</a:t>
            </a:r>
            <a:endParaRPr lang="en-US" dirty="0"/>
          </a:p>
        </p:txBody>
      </p:sp>
      <p:pic>
        <p:nvPicPr>
          <p:cNvPr id="604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62200"/>
            <a:ext cx="436562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0197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استخدام معاينة قبل الطباعة</a:t>
            </a:r>
            <a:endParaRPr lang="en-US" sz="2800" dirty="0">
              <a:effectLst/>
            </a:endParaRPr>
          </a:p>
        </p:txBody>
      </p:sp>
      <p:sp>
        <p:nvSpPr>
          <p:cNvPr id="3" name="Subtitle 2"/>
          <p:cNvSpPr>
            <a:spLocks noGrp="1"/>
          </p:cNvSpPr>
          <p:nvPr>
            <p:ph type="subTitle" idx="1"/>
          </p:nvPr>
        </p:nvSpPr>
        <p:spPr>
          <a:xfrm>
            <a:off x="762000" y="914400"/>
            <a:ext cx="7620000" cy="5105400"/>
          </a:xfrm>
        </p:spPr>
        <p:txBody>
          <a:bodyPr>
            <a:normAutofit/>
          </a:bodyPr>
          <a:lstStyle/>
          <a:p>
            <a:r>
              <a:rPr lang="ar-JO" dirty="0"/>
              <a:t>قم بفتح معاينة قبل الطباعة لكائن مُعين من خلال فتح أو تحديد الكائن ومن ثم النقر على ملف ← طباعة ← معاينة قبل الطباعة. تظهر صورة افتراضية للكائن الحالي على النحو الذي سوف يطبع عليه باستخدام الإعدادات الحالية. وتظهر جميع مجموعات تبويبة معاينة قبل الطباعة تلقائياً:</a:t>
            </a:r>
            <a:endParaRPr lang="en-US" dirty="0"/>
          </a:p>
        </p:txBody>
      </p:sp>
      <p:pic>
        <p:nvPicPr>
          <p:cNvPr id="605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200400"/>
            <a:ext cx="453072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5891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SA" sz="2800" dirty="0">
                <a:effectLst/>
              </a:rPr>
              <a:t>الطباعة مقابل التصدير</a:t>
            </a:r>
            <a:endParaRPr lang="en-US" sz="2800" dirty="0">
              <a:effectLst/>
            </a:endParaRPr>
          </a:p>
        </p:txBody>
      </p:sp>
      <p:sp>
        <p:nvSpPr>
          <p:cNvPr id="3" name="Subtitle 2"/>
          <p:cNvSpPr>
            <a:spLocks noGrp="1"/>
          </p:cNvSpPr>
          <p:nvPr>
            <p:ph type="subTitle" idx="1"/>
          </p:nvPr>
        </p:nvSpPr>
        <p:spPr>
          <a:xfrm>
            <a:off x="762000" y="914400"/>
            <a:ext cx="7620000" cy="5105400"/>
          </a:xfrm>
        </p:spPr>
        <p:txBody>
          <a:bodyPr>
            <a:normAutofit lnSpcReduction="10000"/>
          </a:bodyPr>
          <a:lstStyle/>
          <a:p>
            <a:r>
              <a:rPr lang="ar-JO" dirty="0"/>
              <a:t>تعلمنا في الجزء الأخير من هذا الدرس بأن تبويبة معاينة قبل الطباعة تقدم وظيفة التصدير الى بعض الأشكال الرقمية الأخرى بدلاً من طباعتها إلى نسخة ورقية. حيث يمتاز أمر تصدير كائن قاعدة البيانات في برنامج أكسس عن الطباعة.</a:t>
            </a:r>
            <a:endParaRPr lang="en-US" dirty="0"/>
          </a:p>
          <a:p>
            <a:r>
              <a:rPr lang="en-US" dirty="0"/>
              <a:t> </a:t>
            </a:r>
          </a:p>
          <a:p>
            <a:r>
              <a:rPr lang="ar-JO" dirty="0"/>
              <a:t>بما أن برنامج </a:t>
            </a:r>
            <a:r>
              <a:rPr lang="ar-SA" dirty="0"/>
              <a:t>أكسس </a:t>
            </a:r>
            <a:r>
              <a:rPr lang="ar-JO" dirty="0"/>
              <a:t>يقوم بتخزين البيانات في جدول بنفس الطريقة التي يُخزن فيها </a:t>
            </a:r>
            <a:r>
              <a:rPr lang="ar-SA" dirty="0"/>
              <a:t>برنامج </a:t>
            </a:r>
            <a:r>
              <a:rPr lang="en-US" dirty="0"/>
              <a:t>Microsoft Excel </a:t>
            </a:r>
            <a:r>
              <a:rPr lang="ar-JO" dirty="0"/>
              <a:t>إكسل في جدول البيانات، فإنه يعد تصدير البيانات إلى برنامج إكسل أفضل خيار من طباعة الجدول. فعلى سبيل المثال، اذا كان برنامج </a:t>
            </a:r>
            <a:r>
              <a:rPr lang="ar-SA" dirty="0"/>
              <a:t>أكسس غير مثبت </a:t>
            </a:r>
            <a:r>
              <a:rPr lang="ar-JO" dirty="0"/>
              <a:t>على جهاز الكمبيوتر في المنزل ولكن برنامج </a:t>
            </a:r>
            <a:r>
              <a:rPr lang="ar-SA" dirty="0"/>
              <a:t>إكسل مُثبت على الجهاز، </a:t>
            </a:r>
            <a:r>
              <a:rPr lang="ar-JO" dirty="0"/>
              <a:t>فبإمكانك تصدير جدول بصيغة إكسل، والعمل على تلك البيانات في المنزل، ومن ثم تقوم باستيراد البيانات مره اخرى الى برنامج أكسس باستخدام أوامر الاستيراد.</a:t>
            </a:r>
            <a:endParaRPr lang="en-US" dirty="0"/>
          </a:p>
        </p:txBody>
      </p:sp>
    </p:spTree>
    <p:extLst>
      <p:ext uri="{BB962C8B-B14F-4D97-AF65-F5344CB8AC3E}">
        <p14:creationId xmlns:p14="http://schemas.microsoft.com/office/powerpoint/2010/main" val="3699186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pPr algn="ctr"/>
            <a:r>
              <a:rPr lang="en-US" b="1" dirty="0" smtClean="0"/>
              <a:t> </a:t>
            </a:r>
            <a:r>
              <a:rPr lang="ar-SA" b="1" dirty="0" smtClean="0"/>
              <a:t>القسم 5: </a:t>
            </a:r>
            <a:r>
              <a:rPr lang="ar-SA" dirty="0">
                <a:effectLst/>
              </a:rPr>
              <a:t>العمل على الجداول</a:t>
            </a:r>
            <a:endParaRPr lang="ar-SA" dirty="0"/>
          </a:p>
        </p:txBody>
      </p:sp>
      <p:sp>
        <p:nvSpPr>
          <p:cNvPr id="3" name="Subtitle 2"/>
          <p:cNvSpPr>
            <a:spLocks noGrp="1"/>
          </p:cNvSpPr>
          <p:nvPr>
            <p:ph type="subTitle" idx="1"/>
          </p:nvPr>
        </p:nvSpPr>
        <p:spPr>
          <a:xfrm>
            <a:off x="1371600" y="1219200"/>
            <a:ext cx="7086600" cy="4800600"/>
          </a:xfrm>
        </p:spPr>
        <p:txBody>
          <a:bodyPr>
            <a:normAutofit/>
          </a:bodyPr>
          <a:lstStyle/>
          <a:p>
            <a:r>
              <a:rPr lang="ar-SA" b="1" dirty="0"/>
              <a:t>نتعلم في هذا القسم طريقة:</a:t>
            </a:r>
            <a:endParaRPr lang="en-US" dirty="0"/>
          </a:p>
          <a:p>
            <a:pPr marL="457200" lvl="0" indent="-457200">
              <a:buFont typeface="Wingdings" pitchFamily="2" charset="2"/>
              <a:buChar char="Ø"/>
            </a:pPr>
            <a:r>
              <a:rPr lang="ar-SA" dirty="0"/>
              <a:t> </a:t>
            </a:r>
            <a:r>
              <a:rPr lang="ar-JO" dirty="0"/>
              <a:t>عرض خصائص الحقل</a:t>
            </a:r>
            <a:endParaRPr lang="en-US" dirty="0"/>
          </a:p>
          <a:p>
            <a:pPr marL="457200" lvl="0" indent="-457200">
              <a:buFont typeface="Wingdings" pitchFamily="2" charset="2"/>
              <a:buChar char="Ø"/>
            </a:pPr>
            <a:r>
              <a:rPr lang="ar-JO" dirty="0"/>
              <a:t> إضافة المفتاح الرئيسي إلى جدول</a:t>
            </a:r>
            <a:endParaRPr lang="en-US" dirty="0"/>
          </a:p>
          <a:p>
            <a:pPr marL="457200" lvl="0" indent="-457200">
              <a:buFont typeface="Wingdings" pitchFamily="2" charset="2"/>
              <a:buChar char="Ø"/>
            </a:pPr>
            <a:r>
              <a:rPr lang="en-US" dirty="0"/>
              <a:t> </a:t>
            </a:r>
            <a:r>
              <a:rPr lang="ar-JO" dirty="0"/>
              <a:t>فهرسة حقل لإجراءات البحث السريعة</a:t>
            </a:r>
            <a:endParaRPr lang="en-US" dirty="0"/>
          </a:p>
          <a:p>
            <a:pPr marL="457200" lvl="0" indent="-457200">
              <a:buFont typeface="Wingdings" pitchFamily="2" charset="2"/>
              <a:buChar char="Ø"/>
            </a:pPr>
            <a:r>
              <a:rPr lang="ar-JO" dirty="0"/>
              <a:t> إدخال وحذف وتحريك الحقول في جدول</a:t>
            </a:r>
            <a:endParaRPr lang="en-US" dirty="0"/>
          </a:p>
          <a:p>
            <a:pPr marL="457200" lvl="0" indent="-457200">
              <a:buFont typeface="Wingdings" pitchFamily="2" charset="2"/>
              <a:buChar char="Ø"/>
            </a:pPr>
            <a:r>
              <a:rPr lang="ar-JO" dirty="0"/>
              <a:t> إضافة عناصر الوصول السريع الى قاعدة البيانات</a:t>
            </a:r>
            <a:endParaRPr lang="en-US" dirty="0"/>
          </a:p>
          <a:p>
            <a:pPr marL="457200" lvl="0" indent="-457200">
              <a:buFont typeface="Wingdings" pitchFamily="2" charset="2"/>
              <a:buChar char="Ø"/>
            </a:pPr>
            <a:r>
              <a:rPr lang="ar-JO" dirty="0"/>
              <a:t> استيراد جدول من مصدر بيانات خارجي</a:t>
            </a:r>
            <a:endParaRPr lang="en-US" dirty="0"/>
          </a:p>
          <a:p>
            <a:pPr marL="457200" lvl="0" indent="-457200">
              <a:buFont typeface="Wingdings" pitchFamily="2" charset="2"/>
              <a:buChar char="Ø"/>
            </a:pPr>
            <a:r>
              <a:rPr lang="en-US" dirty="0"/>
              <a:t> </a:t>
            </a:r>
            <a:r>
              <a:rPr lang="ar-JO" dirty="0"/>
              <a:t>تنسيق الحقول النصية والرقمية</a:t>
            </a:r>
            <a:endParaRPr lang="en-US" dirty="0"/>
          </a:p>
          <a:p>
            <a:pPr marL="457200" lvl="0" indent="-457200">
              <a:buFont typeface="Wingdings" pitchFamily="2" charset="2"/>
              <a:buChar char="Ø"/>
            </a:pPr>
            <a:r>
              <a:rPr lang="ar-JO" dirty="0"/>
              <a:t> إضافة شروحات للحقل</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normAutofit/>
          </a:bodyPr>
          <a:lstStyle/>
          <a:p>
            <a:pPr algn="ctr"/>
            <a:r>
              <a:rPr lang="en-US" b="1" dirty="0" smtClean="0"/>
              <a:t> </a:t>
            </a:r>
            <a:r>
              <a:rPr lang="ar-SA" b="1" dirty="0" smtClean="0"/>
              <a:t>القسم 5: </a:t>
            </a:r>
            <a:r>
              <a:rPr lang="ar-SA" dirty="0">
                <a:effectLst/>
              </a:rPr>
              <a:t>العمل على الجداول</a:t>
            </a:r>
            <a:endParaRPr lang="ar-SA" dirty="0"/>
          </a:p>
        </p:txBody>
      </p:sp>
      <p:sp>
        <p:nvSpPr>
          <p:cNvPr id="3" name="Subtitle 2"/>
          <p:cNvSpPr>
            <a:spLocks noGrp="1"/>
          </p:cNvSpPr>
          <p:nvPr>
            <p:ph type="subTitle" idx="1"/>
          </p:nvPr>
        </p:nvSpPr>
        <p:spPr>
          <a:xfrm>
            <a:off x="1371600" y="1219200"/>
            <a:ext cx="7086600" cy="4800600"/>
          </a:xfrm>
        </p:spPr>
        <p:txBody>
          <a:bodyPr>
            <a:normAutofit/>
          </a:bodyPr>
          <a:lstStyle/>
          <a:p>
            <a:pPr marL="457200" lvl="0" indent="-457200">
              <a:buFont typeface="Wingdings" pitchFamily="2" charset="2"/>
              <a:buChar char="Ø"/>
            </a:pPr>
            <a:r>
              <a:rPr lang="en-US" dirty="0"/>
              <a:t> </a:t>
            </a:r>
            <a:r>
              <a:rPr lang="ar-JO" dirty="0"/>
              <a:t>تغيير نوع بيانات الحقل</a:t>
            </a:r>
            <a:endParaRPr lang="en-US" dirty="0"/>
          </a:p>
          <a:p>
            <a:pPr marL="457200" lvl="0" indent="-457200">
              <a:buFont typeface="Wingdings" pitchFamily="2" charset="2"/>
              <a:buChar char="Ø"/>
            </a:pPr>
            <a:r>
              <a:rPr lang="ar-JO" dirty="0"/>
              <a:t> إضافة تسميات توضيحيه للحقول  </a:t>
            </a:r>
            <a:endParaRPr lang="en-US" dirty="0"/>
          </a:p>
          <a:p>
            <a:pPr marL="457200" lvl="0" indent="-457200">
              <a:buFont typeface="Wingdings" pitchFamily="2" charset="2"/>
              <a:buChar char="Ø"/>
            </a:pPr>
            <a:r>
              <a:rPr lang="ar-JO" dirty="0"/>
              <a:t> إعداد قيم الافتراضية للحقل</a:t>
            </a:r>
            <a:endParaRPr lang="en-US" dirty="0"/>
          </a:p>
          <a:p>
            <a:pPr marL="457200" lvl="0" indent="-457200">
              <a:buFont typeface="Wingdings" pitchFamily="2" charset="2"/>
              <a:buChar char="Ø"/>
            </a:pPr>
            <a:r>
              <a:rPr lang="ar-JO" dirty="0"/>
              <a:t> مطلوب مدخلات مستخدم في حقل</a:t>
            </a:r>
            <a:endParaRPr lang="en-US" dirty="0"/>
          </a:p>
          <a:p>
            <a:pPr marL="457200" lvl="0" indent="-457200">
              <a:buFont typeface="Wingdings" pitchFamily="2" charset="2"/>
              <a:buChar char="Ø"/>
            </a:pPr>
            <a:r>
              <a:rPr lang="ar-JO" dirty="0"/>
              <a:t> إنشاء واستخدام قناع الإدخال</a:t>
            </a:r>
            <a:endParaRPr lang="en-US" dirty="0"/>
          </a:p>
          <a:p>
            <a:pPr marL="457200" lvl="0" indent="-457200">
              <a:buFont typeface="Wingdings" pitchFamily="2" charset="2"/>
              <a:buChar char="Ø"/>
            </a:pPr>
            <a:r>
              <a:rPr lang="en-US" dirty="0"/>
              <a:t> </a:t>
            </a:r>
            <a:r>
              <a:rPr lang="ar-JO" dirty="0"/>
              <a:t>انشاء وحذف علاقات الجداول</a:t>
            </a:r>
            <a:endParaRPr lang="en-US" dirty="0"/>
          </a:p>
          <a:p>
            <a:pPr marL="457200" lvl="0" indent="-457200">
              <a:buFont typeface="Wingdings" pitchFamily="2" charset="2"/>
              <a:buChar char="Ø"/>
            </a:pPr>
            <a:r>
              <a:rPr lang="ar-JO" dirty="0"/>
              <a:t> تصنيف أدوات على أدوات الجدول – تبويبة تصميم</a:t>
            </a:r>
            <a:endParaRPr lang="en-US" dirty="0"/>
          </a:p>
          <a:p>
            <a:pPr marL="457200" lvl="0" indent="-457200">
              <a:buFont typeface="Wingdings" pitchFamily="2" charset="2"/>
              <a:buChar char="Ø"/>
            </a:pPr>
            <a:r>
              <a:rPr lang="ar-JO" dirty="0"/>
              <a:t>التحقق من صحة البيانات لضمان التوافق</a:t>
            </a:r>
            <a:endParaRPr lang="en-US" dirty="0"/>
          </a:p>
          <a:p>
            <a:pPr marL="457200" indent="-457200">
              <a:buFont typeface="Wingdings" pitchFamily="2" charset="2"/>
              <a:buChar char="Ø"/>
            </a:pPr>
            <a:r>
              <a:rPr lang="ar-SA" dirty="0"/>
              <a:t>انشاء وتعديل حقل البحث لقوائم الجداول والقيمة</a:t>
            </a:r>
            <a:endParaRPr lang="en-US" dirty="0"/>
          </a:p>
        </p:txBody>
      </p:sp>
    </p:spTree>
    <p:extLst>
      <p:ext uri="{BB962C8B-B14F-4D97-AF65-F5344CB8AC3E}">
        <p14:creationId xmlns:p14="http://schemas.microsoft.com/office/powerpoint/2010/main" val="14995041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1999"/>
          </a:xfrm>
        </p:spPr>
        <p:txBody>
          <a:bodyPr>
            <a:normAutofit/>
          </a:bodyPr>
          <a:lstStyle/>
          <a:p>
            <a:pPr algn="ctr"/>
            <a:r>
              <a:rPr lang="ar-SA" dirty="0">
                <a:effectLst/>
              </a:rPr>
              <a:t>الدرس 5-1: تخصيص الجداول</a:t>
            </a:r>
            <a:endParaRPr lang="ar-SA" sz="3100" dirty="0"/>
          </a:p>
        </p:txBody>
      </p:sp>
      <p:sp>
        <p:nvSpPr>
          <p:cNvPr id="3" name="Subtitle 2"/>
          <p:cNvSpPr>
            <a:spLocks noGrp="1"/>
          </p:cNvSpPr>
          <p:nvPr>
            <p:ph type="subTitle" idx="1"/>
          </p:nvPr>
        </p:nvSpPr>
        <p:spPr>
          <a:xfrm>
            <a:off x="685800" y="1143000"/>
            <a:ext cx="7772400" cy="4876800"/>
          </a:xfrm>
        </p:spPr>
        <p:txBody>
          <a:bodyPr>
            <a:normAutofit/>
          </a:bodyPr>
          <a:lstStyle/>
          <a:p>
            <a:r>
              <a:rPr lang="ar-SA" b="1" dirty="0"/>
              <a:t>فهم خصائص الحقل</a:t>
            </a:r>
            <a:endParaRPr lang="en-US" b="1" dirty="0"/>
          </a:p>
          <a:p>
            <a:r>
              <a:rPr lang="ar-JO" dirty="0" smtClean="0"/>
              <a:t>أنظر </a:t>
            </a:r>
            <a:r>
              <a:rPr lang="ar-JO" dirty="0"/>
              <a:t>إلى جدول </a:t>
            </a:r>
            <a:r>
              <a:rPr lang="en-US" dirty="0"/>
              <a:t>Employees </a:t>
            </a:r>
            <a:r>
              <a:rPr lang="ar-JO" dirty="0"/>
              <a:t>(الموظفين) من نموذج قاعدة بيانات </a:t>
            </a:r>
            <a:r>
              <a:rPr lang="en-US" dirty="0" err="1"/>
              <a:t>Northwind</a:t>
            </a:r>
            <a:r>
              <a:rPr lang="en-US" dirty="0"/>
              <a:t> </a:t>
            </a:r>
            <a:r>
              <a:rPr lang="ar-JO" dirty="0"/>
              <a:t>الذي تم فتحه بطريقة عرض التصميم:</a:t>
            </a:r>
            <a:endParaRPr lang="en-US" dirty="0"/>
          </a:p>
        </p:txBody>
      </p:sp>
      <p:pic>
        <p:nvPicPr>
          <p:cNvPr id="606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09850"/>
            <a:ext cx="493236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533400"/>
          </a:xfrm>
        </p:spPr>
        <p:txBody>
          <a:bodyPr>
            <a:normAutofit/>
          </a:bodyPr>
          <a:lstStyle/>
          <a:p>
            <a:r>
              <a:rPr lang="ar-SA" sz="2800" dirty="0">
                <a:effectLst/>
              </a:rPr>
              <a:t>إضافة مفتاح أساسي</a:t>
            </a:r>
            <a:endParaRPr lang="en-US" sz="2800" dirty="0">
              <a:effectLst/>
            </a:endParaRPr>
          </a:p>
        </p:txBody>
      </p:sp>
      <p:sp>
        <p:nvSpPr>
          <p:cNvPr id="3" name="Subtitle 2"/>
          <p:cNvSpPr>
            <a:spLocks noGrp="1"/>
          </p:cNvSpPr>
          <p:nvPr>
            <p:ph type="subTitle" idx="1"/>
          </p:nvPr>
        </p:nvSpPr>
        <p:spPr>
          <a:xfrm>
            <a:off x="685800" y="990600"/>
            <a:ext cx="7772400" cy="4953000"/>
          </a:xfrm>
        </p:spPr>
        <p:txBody>
          <a:bodyPr>
            <a:normAutofit/>
          </a:bodyPr>
          <a:lstStyle/>
          <a:p>
            <a:r>
              <a:rPr lang="ar-SA" sz="2500" dirty="0"/>
              <a:t>ينبغي لتصميم قاعدة بيانات جيده تعيين </a:t>
            </a:r>
            <a:r>
              <a:rPr lang="ar-SA" sz="2500" b="1" dirty="0"/>
              <a:t>مفتاح أساسي</a:t>
            </a:r>
            <a:r>
              <a:rPr lang="ar-SA" sz="2500" dirty="0"/>
              <a:t> لجميع الجداول. وكما ينبغي أن تكون تلك القيمة فريدة لكل صف في الجدول بحيث تحتوي جميع الصفوف على جزء واحد على الأقل من المعلومات الفريدة. ففي الإصدارات السابقة لبرنامج أكسس (2003 وما قبله) لا يُعين المفتاح الأساسي بشكل تلقائي عند إنشاء جدول بطريقة عرض التصميم. عوضاً عن ذلك، يجري إشعارك بإضافة مفتاح أساسي عندما تعطي أمر حفظ للجدول أو عند إغلاقه.</a:t>
            </a:r>
            <a:endParaRPr lang="en-US" sz="2500" dirty="0"/>
          </a:p>
          <a:p>
            <a:r>
              <a:rPr lang="ar-SA" sz="2500" dirty="0"/>
              <a:t>يشتمل برنامج أكسس 2010 على عمود في كل جدول جديد باسم المعرف:</a:t>
            </a:r>
            <a:endParaRPr lang="en-US" sz="2500" dirty="0"/>
          </a:p>
        </p:txBody>
      </p:sp>
      <p:pic>
        <p:nvPicPr>
          <p:cNvPr id="607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243522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1"/>
          </a:xfrm>
        </p:spPr>
        <p:txBody>
          <a:bodyPr>
            <a:normAutofit/>
          </a:bodyPr>
          <a:lstStyle/>
          <a:p>
            <a:r>
              <a:rPr lang="ar-SA" sz="2800" dirty="0">
                <a:effectLst/>
              </a:rPr>
              <a:t>فهرسة حقل</a:t>
            </a:r>
            <a:endParaRPr lang="en-US" sz="2800" dirty="0">
              <a:effectLst/>
            </a:endParaRPr>
          </a:p>
        </p:txBody>
      </p:sp>
      <p:sp>
        <p:nvSpPr>
          <p:cNvPr id="3" name="Subtitle 2"/>
          <p:cNvSpPr>
            <a:spLocks noGrp="1"/>
          </p:cNvSpPr>
          <p:nvPr>
            <p:ph type="subTitle" idx="1"/>
          </p:nvPr>
        </p:nvSpPr>
        <p:spPr>
          <a:xfrm>
            <a:off x="457200" y="1295400"/>
            <a:ext cx="7848600" cy="4724400"/>
          </a:xfrm>
        </p:spPr>
        <p:txBody>
          <a:bodyPr>
            <a:normAutofit/>
          </a:bodyPr>
          <a:lstStyle/>
          <a:p>
            <a:r>
              <a:rPr lang="ar-JO" b="1" dirty="0" smtClean="0"/>
              <a:t>لفهرسة </a:t>
            </a:r>
            <a:r>
              <a:rPr lang="ar-JO" b="1" dirty="0"/>
              <a:t>حقل</a:t>
            </a:r>
            <a:r>
              <a:rPr lang="ar-JO" dirty="0"/>
              <a:t>،  افتح الجدول في طريقة عرض التصميم ثم قم بتعديل خاصية مفهرس.</a:t>
            </a:r>
            <a:endParaRPr lang="en-US" dirty="0"/>
          </a:p>
        </p:txBody>
      </p:sp>
      <p:pic>
        <p:nvPicPr>
          <p:cNvPr id="608258" name="صورة 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47371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31825"/>
          </a:xfrm>
        </p:spPr>
        <p:txBody>
          <a:bodyPr>
            <a:normAutofit/>
          </a:bodyPr>
          <a:lstStyle/>
          <a:p>
            <a:r>
              <a:rPr lang="ar-SA" sz="2800" dirty="0">
                <a:effectLst/>
              </a:rPr>
              <a:t>استخدام التبويبات السياقية   </a:t>
            </a:r>
            <a:endParaRPr lang="en-US" sz="2800" dirty="0">
              <a:effectLst/>
            </a:endParaRPr>
          </a:p>
        </p:txBody>
      </p:sp>
      <p:sp>
        <p:nvSpPr>
          <p:cNvPr id="3" name="Subtitle 2"/>
          <p:cNvSpPr>
            <a:spLocks noGrp="1"/>
          </p:cNvSpPr>
          <p:nvPr>
            <p:ph type="subTitle" idx="1"/>
          </p:nvPr>
        </p:nvSpPr>
        <p:spPr>
          <a:xfrm>
            <a:off x="609600" y="1066800"/>
            <a:ext cx="7696200" cy="1676400"/>
          </a:xfrm>
        </p:spPr>
        <p:txBody>
          <a:bodyPr>
            <a:normAutofit/>
          </a:bodyPr>
          <a:lstStyle/>
          <a:p>
            <a:r>
              <a:rPr lang="ar-JO" dirty="0"/>
              <a:t>أحيانا، تلاحظ ظهور بعض التبويبات واختفائها عند العمل مع كائنات مختلفة في برنامج أكسس. وتسمى هذه التبويبات </a:t>
            </a:r>
            <a:r>
              <a:rPr lang="ar-JO" b="1" dirty="0"/>
              <a:t>تبويبات سياقية</a:t>
            </a:r>
            <a:r>
              <a:rPr lang="ar-JO" dirty="0"/>
              <a:t> لأنها لا تظهر إلا عند العمل في إطار كائن مُحدّد.</a:t>
            </a:r>
            <a:r>
              <a:rPr lang="en-US" dirty="0"/>
              <a:t> </a:t>
            </a:r>
          </a:p>
        </p:txBody>
      </p:sp>
      <p:pic>
        <p:nvPicPr>
          <p:cNvPr id="536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464" y="2743199"/>
            <a:ext cx="54610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0"/>
          </a:xfrm>
        </p:spPr>
        <p:txBody>
          <a:bodyPr>
            <a:normAutofit/>
          </a:bodyPr>
          <a:lstStyle/>
          <a:p>
            <a:r>
              <a:rPr lang="ar-SA" sz="2800" dirty="0">
                <a:effectLst/>
              </a:rPr>
              <a:t>إدخال وحذف ونقل الحقول</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SA" b="1" dirty="0"/>
              <a:t>لإدخال حقل جديد</a:t>
            </a:r>
            <a:r>
              <a:rPr lang="ar-SA" dirty="0"/>
              <a:t>، قم إما بالنقر على الخلية الفارغة تحت الصف الأخير في طريقة عرض التصميم وأدخل البيانات أو قم  بإدخال صف ما بين الصفين الموجودين. قم بالنقر على الزر الأيمن لحقل تاريخ الصنع وأختر أمر إدراج صفوف:</a:t>
            </a:r>
            <a:endParaRPr lang="ar-SA" dirty="0"/>
          </a:p>
        </p:txBody>
      </p:sp>
      <p:pic>
        <p:nvPicPr>
          <p:cNvPr id="609282" name="صورة 2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3048000"/>
            <a:ext cx="3944937"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066800"/>
            <a:ext cx="7772400" cy="4953000"/>
          </a:xfrm>
        </p:spPr>
        <p:txBody>
          <a:bodyPr>
            <a:normAutofit/>
          </a:bodyPr>
          <a:lstStyle/>
          <a:p>
            <a:r>
              <a:rPr lang="ar-JO" b="1" dirty="0"/>
              <a:t>لحذف صف</a:t>
            </a:r>
            <a:r>
              <a:rPr lang="ar-JO" dirty="0"/>
              <a:t> تأكد اولاً من حذف جميع تبعيات الكائن أو العلاقات التي قد تكون موجودة مع كائنات قاعدة بيانات الأخرى. (حيث يُساعد برنامج  أكسس في هذه المهمة، ولكن لتكون بأمان، ينبغي إجراء نسخة إحتياطية من قاعدة البيانات أو الجدول باستخدام الأمر حفظ). أنقر بالزر الأيمن للماوس على المربع الأزرق بجانب اسم الحقل، ثم انقر حذف صفوف:</a:t>
            </a:r>
            <a:endParaRPr lang="en-US" dirty="0"/>
          </a:p>
        </p:txBody>
      </p:sp>
      <p:sp>
        <p:nvSpPr>
          <p:cNvPr id="6" name="Title 1"/>
          <p:cNvSpPr txBox="1">
            <a:spLocks/>
          </p:cNvSpPr>
          <p:nvPr/>
        </p:nvSpPr>
        <p:spPr>
          <a:xfrm>
            <a:off x="685800" y="304800"/>
            <a:ext cx="7772400" cy="609600"/>
          </a:xfrm>
          <a:prstGeom prst="rect">
            <a:avLst/>
          </a:prstGeom>
        </p:spPr>
        <p:txBody>
          <a:bodyPr vert="horz" anchor="b">
            <a:normAutofit/>
            <a:scene3d>
              <a:camera prst="orthographicFront"/>
              <a:lightRig rig="soft" dir="t"/>
            </a:scene3d>
            <a:sp3d prstMaterial="softEdge">
              <a:bevelT w="25400" h="25400"/>
            </a:sp3d>
          </a:bodyPr>
          <a:lstStyle>
            <a:lvl1pPr algn="r" rtl="1" eaLnBrk="1" latinLnBrk="0" hangingPunct="1">
              <a:spcBef>
                <a:spcPct val="0"/>
              </a:spcBef>
              <a:buNone/>
              <a:defRPr kumimoji="0" sz="3600" b="1" u="sng"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ar-SA" sz="2800" smtClean="0">
                <a:effectLst/>
              </a:rPr>
              <a:t>إدخال وحذف ونقل الحقول</a:t>
            </a:r>
            <a:endParaRPr lang="en-US" sz="2800" dirty="0">
              <a:effectLst/>
            </a:endParaRPr>
          </a:p>
        </p:txBody>
      </p:sp>
      <p:pic>
        <p:nvPicPr>
          <p:cNvPr id="610306" name="صورة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57600"/>
            <a:ext cx="53197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708025"/>
          </a:xfrm>
        </p:spPr>
        <p:txBody>
          <a:bodyPr>
            <a:normAutofit/>
          </a:bodyPr>
          <a:lstStyle/>
          <a:p>
            <a:r>
              <a:rPr lang="ar-SA" sz="2800" dirty="0">
                <a:effectLst/>
              </a:rPr>
              <a:t>إضافة عناصر التشغيل السريع</a:t>
            </a:r>
            <a:endParaRPr lang="en-US" sz="2800" dirty="0">
              <a:effectLst/>
            </a:endParaRPr>
          </a:p>
        </p:txBody>
      </p:sp>
      <p:sp>
        <p:nvSpPr>
          <p:cNvPr id="3" name="Subtitle 2"/>
          <p:cNvSpPr>
            <a:spLocks noGrp="1"/>
          </p:cNvSpPr>
          <p:nvPr>
            <p:ph type="subTitle" idx="1"/>
          </p:nvPr>
        </p:nvSpPr>
        <p:spPr>
          <a:xfrm>
            <a:off x="609600" y="1219200"/>
            <a:ext cx="7924800" cy="4800600"/>
          </a:xfrm>
        </p:spPr>
        <p:txBody>
          <a:bodyPr>
            <a:normAutofit/>
          </a:bodyPr>
          <a:lstStyle/>
          <a:p>
            <a:r>
              <a:rPr lang="ar-JO" dirty="0"/>
              <a:t>لكي نجعل عملية إنشاء قاعدة البيانات للاستخدامات اليومية تسير بسرعة أكبر. يُقدم برنامج أكسس 2010 أمر جديد أجزاء التطبيق في تبويب الإنشاء. يتيح هذا الأمر إضافة عدد من الكائنات الجاهزة لقاعدة البيانات بدلا من بنائها يدوياً. فكر بها كقوالب صغيرة. في الواقع  ، يوجد الأمر في مجموعة قوالب  في تبويب  انشاء :</a:t>
            </a:r>
            <a:endParaRPr lang="en-US" dirty="0"/>
          </a:p>
        </p:txBody>
      </p:sp>
      <p:pic>
        <p:nvPicPr>
          <p:cNvPr id="611330" name="صورة 2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693" y="3657600"/>
            <a:ext cx="636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09599"/>
          </a:xfrm>
        </p:spPr>
        <p:txBody>
          <a:bodyPr>
            <a:normAutofit/>
          </a:bodyPr>
          <a:lstStyle/>
          <a:p>
            <a:r>
              <a:rPr lang="ar-SA" sz="2800" dirty="0">
                <a:effectLst/>
              </a:rPr>
              <a:t>استيراد جدول من مصدر آخر </a:t>
            </a:r>
            <a:endParaRPr lang="en-US" sz="2800" dirty="0">
              <a:effectLst/>
            </a:endParaRPr>
          </a:p>
        </p:txBody>
      </p:sp>
      <p:sp>
        <p:nvSpPr>
          <p:cNvPr id="3" name="Subtitle 2"/>
          <p:cNvSpPr>
            <a:spLocks noGrp="1"/>
          </p:cNvSpPr>
          <p:nvPr>
            <p:ph type="subTitle" idx="1"/>
          </p:nvPr>
        </p:nvSpPr>
        <p:spPr>
          <a:xfrm>
            <a:off x="685800" y="1295400"/>
            <a:ext cx="7772400" cy="4724400"/>
          </a:xfrm>
        </p:spPr>
        <p:txBody>
          <a:bodyPr>
            <a:normAutofit/>
          </a:bodyPr>
          <a:lstStyle/>
          <a:p>
            <a:r>
              <a:rPr lang="ar-JO" dirty="0"/>
              <a:t>نتعرف في الجزء الأخير من القسم، على طريقة تصدير بيانات قاعدة بيانات برنامج أكسس أو رابط للبيانات من مصدر خارجي. وسوف نستعرض في هذه النقطة، طريقة استيراد الجدول بالكامل من مصدر خارجي. ويقصد بذلك، أنه لا يمكن إنشاء رابط؛ وتظهر البيانات التي جرى استيرادها بشكل مستقل من قاعدة بيانات المصدر.</a:t>
            </a:r>
            <a:endParaRPr lang="en-US" dirty="0"/>
          </a:p>
          <a:p>
            <a:r>
              <a:rPr lang="ar-JO" dirty="0"/>
              <a:t>نستورد في هذا المثال محتويات جدول من نموذج قاعدة البيانات </a:t>
            </a:r>
            <a:r>
              <a:rPr lang="en-US" dirty="0" err="1"/>
              <a:t>Northwind</a:t>
            </a:r>
            <a:r>
              <a:rPr lang="ar-JO" dirty="0"/>
              <a:t>. قم بالنقر على بيانات خارجية </a:t>
            </a:r>
            <a:r>
              <a:rPr lang="en-US" dirty="0">
                <a:sym typeface="Wingdings"/>
              </a:rPr>
              <a:t></a:t>
            </a:r>
            <a:r>
              <a:rPr lang="en-US" dirty="0"/>
              <a:t> </a:t>
            </a:r>
            <a:r>
              <a:rPr lang="ar-SA" dirty="0"/>
              <a:t>أكسس</a:t>
            </a:r>
            <a:r>
              <a:rPr lang="ar-JO" dirty="0"/>
              <a:t>:</a:t>
            </a:r>
            <a:endParaRPr lang="en-US" dirty="0"/>
          </a:p>
        </p:txBody>
      </p:sp>
      <p:pic>
        <p:nvPicPr>
          <p:cNvPr id="612354" name="صورة 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65320"/>
            <a:ext cx="41624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85799"/>
          </a:xfrm>
        </p:spPr>
        <p:txBody>
          <a:bodyPr>
            <a:normAutofit/>
          </a:bodyPr>
          <a:lstStyle/>
          <a:p>
            <a:pPr algn="ctr"/>
            <a:r>
              <a:rPr lang="en-US" sz="3200" b="1" dirty="0" smtClean="0"/>
              <a:t> </a:t>
            </a:r>
            <a:r>
              <a:rPr lang="ar-JO" sz="3200" b="1" dirty="0" smtClean="0"/>
              <a:t>الدرس 5-2 </a:t>
            </a:r>
            <a:r>
              <a:rPr lang="ar-SA" sz="3200" dirty="0">
                <a:effectLst/>
              </a:rPr>
              <a:t>تنسيق الجداول</a:t>
            </a:r>
            <a:endParaRPr lang="ar-SA" sz="3200" dirty="0"/>
          </a:p>
        </p:txBody>
      </p:sp>
      <p:sp>
        <p:nvSpPr>
          <p:cNvPr id="3" name="Subtitle 2"/>
          <p:cNvSpPr>
            <a:spLocks noGrp="1"/>
          </p:cNvSpPr>
          <p:nvPr>
            <p:ph type="subTitle" idx="1"/>
          </p:nvPr>
        </p:nvSpPr>
        <p:spPr>
          <a:xfrm>
            <a:off x="685800" y="990600"/>
            <a:ext cx="7772400" cy="5029200"/>
          </a:xfrm>
        </p:spPr>
        <p:txBody>
          <a:bodyPr>
            <a:normAutofit/>
          </a:bodyPr>
          <a:lstStyle/>
          <a:p>
            <a:r>
              <a:rPr lang="ar-SA" b="1" dirty="0"/>
              <a:t>تنسيق حقول الأرقام</a:t>
            </a:r>
            <a:endParaRPr lang="en-US" b="1" dirty="0"/>
          </a:p>
          <a:p>
            <a:r>
              <a:rPr lang="ar-SA" dirty="0"/>
              <a:t>هناك ثلاثة أنواع لحقول الأرقام في برنامج أكسس: </a:t>
            </a:r>
            <a:r>
              <a:rPr lang="ar-SA" b="1" dirty="0"/>
              <a:t>ترقيم تلقائي</a:t>
            </a:r>
            <a:r>
              <a:rPr lang="ar-SA" dirty="0"/>
              <a:t> و</a:t>
            </a:r>
            <a:r>
              <a:rPr lang="ar-SA" b="1" dirty="0"/>
              <a:t>رقم</a:t>
            </a:r>
            <a:r>
              <a:rPr lang="ar-SA" dirty="0"/>
              <a:t> و</a:t>
            </a:r>
            <a:r>
              <a:rPr lang="ar-SA" b="1" dirty="0"/>
              <a:t>عملة</a:t>
            </a:r>
            <a:r>
              <a:rPr lang="ar-SA" dirty="0"/>
              <a:t>. ومن أجل تطبيق هذا التنسيق الجديد، افتح أولا جدول في طريقة عرض التصميم لتعديل خصائص الحقل.</a:t>
            </a:r>
            <a:endParaRPr lang="ar-SA"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34967840"/>
              </p:ext>
            </p:extLst>
          </p:nvPr>
        </p:nvGraphicFramePr>
        <p:xfrm>
          <a:off x="2362200" y="3352800"/>
          <a:ext cx="3571875" cy="1676400"/>
        </p:xfrm>
        <a:graphic>
          <a:graphicData uri="http://schemas.openxmlformats.org/presentationml/2006/ole">
            <mc:AlternateContent xmlns:mc="http://schemas.openxmlformats.org/markup-compatibility/2006">
              <mc:Choice xmlns:v="urn:schemas-microsoft-com:vml" Requires="v">
                <p:oleObj spid="_x0000_s613384" name="Bitmap Image" r:id="rId3" imgW="3572374" imgH="1514686" progId="Paint.Picture">
                  <p:embed/>
                </p:oleObj>
              </mc:Choice>
              <mc:Fallback>
                <p:oleObj name="Bitmap Image" r:id="rId3" imgW="3572374" imgH="151468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52800"/>
                        <a:ext cx="3571875" cy="1676400"/>
                      </a:xfrm>
                      <a:prstGeom prst="rect">
                        <a:avLst/>
                      </a:prstGeom>
                      <a:noFill/>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33399"/>
          </a:xfrm>
        </p:spPr>
        <p:txBody>
          <a:bodyPr>
            <a:normAutofit/>
          </a:bodyPr>
          <a:lstStyle/>
          <a:p>
            <a:r>
              <a:rPr lang="ar-SA" sz="2800" dirty="0">
                <a:effectLst/>
              </a:rPr>
              <a:t>تنسيق حقول النص</a:t>
            </a:r>
            <a:endParaRPr lang="en-US" sz="2800" dirty="0">
              <a:effectLst/>
            </a:endParaRPr>
          </a:p>
        </p:txBody>
      </p:sp>
      <p:sp>
        <p:nvSpPr>
          <p:cNvPr id="3" name="Subtitle 2"/>
          <p:cNvSpPr>
            <a:spLocks noGrp="1"/>
          </p:cNvSpPr>
          <p:nvPr>
            <p:ph type="subTitle" idx="1"/>
          </p:nvPr>
        </p:nvSpPr>
        <p:spPr>
          <a:xfrm>
            <a:off x="685800" y="914400"/>
            <a:ext cx="7772400" cy="914400"/>
          </a:xfrm>
        </p:spPr>
        <p:txBody>
          <a:bodyPr/>
          <a:lstStyle/>
          <a:p>
            <a:r>
              <a:rPr lang="ar-JO" dirty="0"/>
              <a:t>هناك نوعين من حقول النص في برنامج أكسس: </a:t>
            </a:r>
            <a:r>
              <a:rPr lang="ar-JO" b="1" dirty="0"/>
              <a:t>نص</a:t>
            </a:r>
            <a:r>
              <a:rPr lang="ar-JO" dirty="0"/>
              <a:t> و</a:t>
            </a:r>
            <a:r>
              <a:rPr lang="ar-JO" b="1" dirty="0"/>
              <a:t>مذكرة</a:t>
            </a:r>
            <a:r>
              <a:rPr lang="ar-JO" dirty="0"/>
              <a:t>. قم بفتح جدول في طريقة عرض تصميم لتعديل خصائص الحقل.</a:t>
            </a:r>
            <a:endParaRPr lang="en-US"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13790262"/>
              </p:ext>
            </p:extLst>
          </p:nvPr>
        </p:nvGraphicFramePr>
        <p:xfrm>
          <a:off x="2495550" y="2362200"/>
          <a:ext cx="4152900" cy="2209800"/>
        </p:xfrm>
        <a:graphic>
          <a:graphicData uri="http://schemas.openxmlformats.org/presentationml/2006/ole">
            <mc:AlternateContent xmlns:mc="http://schemas.openxmlformats.org/markup-compatibility/2006">
              <mc:Choice xmlns:v="urn:schemas-microsoft-com:vml" Requires="v">
                <p:oleObj spid="_x0000_s615432" name="Bitmap Image" r:id="rId3" imgW="4334480" imgH="2715004" progId="Paint.Picture">
                  <p:embed/>
                </p:oleObj>
              </mc:Choice>
              <mc:Fallback>
                <p:oleObj name="Bitmap Image" r:id="rId3" imgW="4334480" imgH="2715004"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362200"/>
                        <a:ext cx="4152900" cy="2209800"/>
                      </a:xfrm>
                      <a:prstGeom prst="rect">
                        <a:avLst/>
                      </a:prstGeom>
                      <a:noFill/>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إضافة وصف للحقول</a:t>
            </a:r>
            <a:endParaRPr lang="en-US" sz="2800" dirty="0">
              <a:effectLst/>
            </a:endParaRPr>
          </a:p>
        </p:txBody>
      </p:sp>
      <p:sp>
        <p:nvSpPr>
          <p:cNvPr id="3" name="Subtitle 2"/>
          <p:cNvSpPr>
            <a:spLocks noGrp="1"/>
          </p:cNvSpPr>
          <p:nvPr>
            <p:ph type="subTitle" idx="1"/>
          </p:nvPr>
        </p:nvSpPr>
        <p:spPr>
          <a:xfrm>
            <a:off x="685800" y="838200"/>
            <a:ext cx="7772400" cy="5181600"/>
          </a:xfrm>
        </p:spPr>
        <p:txBody>
          <a:bodyPr>
            <a:normAutofit/>
          </a:bodyPr>
          <a:lstStyle/>
          <a:p>
            <a:r>
              <a:rPr lang="ar-SA" dirty="0"/>
              <a:t>تقع حقول وصف الحقول في الجزء الأيسر من طريقة عرض تصميم جدول. مع أن هذه الحقول اختيارية، إلا أنها مفيدة عندما يتشارك العديد من الأشخاص في تشييد قاعدة بيانات. حيث يُساعد في تذكر الغرض من تصميم الجدول في المقام الأول!. كما يتم عرض وصف مكتوب هنا في شريط المعلومات للنموذج، والذي سوف نقوم باستعراضه لاحقا في هذا الدليل:</a:t>
            </a:r>
            <a:endParaRPr lang="ar-SA" dirty="0"/>
          </a:p>
        </p:txBody>
      </p:sp>
      <p:pic>
        <p:nvPicPr>
          <p:cNvPr id="616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849813"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إضافة تسميات توضيحية</a:t>
            </a:r>
            <a:endParaRPr lang="en-US" sz="2800" dirty="0">
              <a:effectLst/>
            </a:endParaRPr>
          </a:p>
        </p:txBody>
      </p:sp>
      <p:sp>
        <p:nvSpPr>
          <p:cNvPr id="3" name="Subtitle 2"/>
          <p:cNvSpPr>
            <a:spLocks noGrp="1"/>
          </p:cNvSpPr>
          <p:nvPr>
            <p:ph type="subTitle" idx="1"/>
          </p:nvPr>
        </p:nvSpPr>
        <p:spPr>
          <a:xfrm>
            <a:off x="685800" y="914400"/>
            <a:ext cx="7772400" cy="5029200"/>
          </a:xfrm>
        </p:spPr>
        <p:txBody>
          <a:bodyPr>
            <a:normAutofit/>
          </a:bodyPr>
          <a:lstStyle/>
          <a:p>
            <a:r>
              <a:rPr lang="ar-JO" dirty="0"/>
              <a:t>إن خاصية "تسمية توضيحية" متوفرة لكل نوع من أنواع البيانات. وتصبح التسميات التوضيحية تسمية للحقل عند استخدام الحقل في نموذج أو تقرير. فإن لم تقم بتعبئة خانة تسمية توضيحية فإنه يُستخدم اسم الحقل بدلا من ذلك:</a:t>
            </a:r>
            <a:endParaRPr lang="en-US" dirty="0"/>
          </a:p>
        </p:txBody>
      </p:sp>
      <p:pic>
        <p:nvPicPr>
          <p:cNvPr id="617474" name="صورة 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819400"/>
            <a:ext cx="457942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a:bodyPr>
          <a:lstStyle/>
          <a:p>
            <a:pPr algn="ctr"/>
            <a:r>
              <a:rPr lang="en-US" sz="3200" b="1" dirty="0" smtClean="0"/>
              <a:t> </a:t>
            </a:r>
            <a:r>
              <a:rPr lang="ar-JO" sz="3200" b="1" dirty="0" smtClean="0"/>
              <a:t>الدرس 5-3: </a:t>
            </a:r>
            <a:r>
              <a:rPr lang="ar-SA" sz="3200" dirty="0">
                <a:effectLst/>
              </a:rPr>
              <a:t>التحكم بجدول إدخال البيانات</a:t>
            </a:r>
            <a:endParaRPr lang="ar-SA" sz="32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يعتبر </a:t>
            </a:r>
            <a:r>
              <a:rPr lang="ar-JO" dirty="0"/>
              <a:t>أحد أكبر العقبات عند تصميم أي نظام متعلق بالحاسوب، عملية التعامل مع الأمور غير المتوقعة. حيث إن المهندسين بحاجة للتأكد من أن المستخدم النهائي يستخدم البرنامج بطريقة صحيحة وأن يتجنب أن يعطي البرنامج معلومات خاطئة أو رديئة. لسوء حظ المهندسين فهذا يعني التفكير بأي </a:t>
            </a:r>
            <a:r>
              <a:rPr lang="ar-JO" b="1" dirty="0"/>
              <a:t>سيناريو محتمل للبيانات</a:t>
            </a:r>
            <a:r>
              <a:rPr lang="ar-JO" dirty="0"/>
              <a:t> غير الصحيحة (عرضية أو متعمدة) التي من الممكن أن تفسد النظام.</a:t>
            </a:r>
            <a:r>
              <a:rPr lang="en-US" dirty="0"/>
              <a:t> </a:t>
            </a:r>
            <a:endParaRPr lang="ar-SA"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a:effectLst/>
              </a:rPr>
              <a:t>تحديد القيمة الافتراضية</a:t>
            </a:r>
            <a:endParaRPr lang="en-US" sz="2800" dirty="0">
              <a:effectLst/>
            </a:endParaRPr>
          </a:p>
        </p:txBody>
      </p:sp>
      <p:sp>
        <p:nvSpPr>
          <p:cNvPr id="3" name="Subtitle 2"/>
          <p:cNvSpPr>
            <a:spLocks noGrp="1"/>
          </p:cNvSpPr>
          <p:nvPr>
            <p:ph type="subTitle" idx="1"/>
          </p:nvPr>
        </p:nvSpPr>
        <p:spPr>
          <a:xfrm>
            <a:off x="685800" y="762000"/>
            <a:ext cx="7772400" cy="5181600"/>
          </a:xfrm>
        </p:spPr>
        <p:txBody>
          <a:bodyPr>
            <a:normAutofit/>
          </a:bodyPr>
          <a:lstStyle/>
          <a:p>
            <a:r>
              <a:rPr lang="ar-JO" dirty="0"/>
              <a:t>تعد القيمة الافتراضية الشيء الذي يظهر دائما في حقل معين في كل مرة يتم فيها إنشاء سجل جديد. على سبيل المثال إذا كنت تملك شركة مع عملياتها الأساسية في نيويورك، عليك تعيين قيمة افتراضية "نيويورك" لجميع حقول العناوين. وفي كل مرة تذهب لإدخال معلومات الموظفين أو فواتير الزبائن، سيتم تلقائيا تسجيل حقل البلد "نيويورك" حتى يتم تغييرها إلى شيء آخر.</a:t>
            </a:r>
            <a:endParaRPr lang="en-US" dirty="0"/>
          </a:p>
          <a:p>
            <a:r>
              <a:rPr lang="en-US" dirty="0"/>
              <a:t> </a:t>
            </a:r>
          </a:p>
        </p:txBody>
      </p:sp>
      <p:pic>
        <p:nvPicPr>
          <p:cNvPr id="618498" name="صورة 2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4756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799"/>
          </a:xfrm>
        </p:spPr>
        <p:txBody>
          <a:bodyPr>
            <a:noAutofit/>
          </a:bodyPr>
          <a:lstStyle/>
          <a:p>
            <a:pPr algn="ctr"/>
            <a:r>
              <a:rPr lang="en-US" sz="2800" b="1" dirty="0" smtClean="0"/>
              <a:t> </a:t>
            </a:r>
            <a:r>
              <a:rPr lang="ar-JO" sz="2800" b="1" dirty="0" smtClean="0"/>
              <a:t>الدرس 1-3: </a:t>
            </a:r>
            <a:r>
              <a:rPr lang="ar-SA" sz="2800" dirty="0">
                <a:effectLst/>
              </a:rPr>
              <a:t>أمان قاعدة البيانات</a:t>
            </a:r>
            <a:endParaRPr lang="ar-SA" sz="2800" dirty="0"/>
          </a:p>
        </p:txBody>
      </p:sp>
      <p:sp>
        <p:nvSpPr>
          <p:cNvPr id="3" name="Subtitle 2"/>
          <p:cNvSpPr>
            <a:spLocks noGrp="1"/>
          </p:cNvSpPr>
          <p:nvPr>
            <p:ph type="subTitle" idx="1"/>
          </p:nvPr>
        </p:nvSpPr>
        <p:spPr>
          <a:xfrm>
            <a:off x="762000" y="1066800"/>
            <a:ext cx="7772400" cy="4038600"/>
          </a:xfrm>
        </p:spPr>
        <p:txBody>
          <a:bodyPr>
            <a:normAutofit/>
          </a:bodyPr>
          <a:lstStyle/>
          <a:p>
            <a:r>
              <a:rPr lang="ar-SA" dirty="0" smtClean="0"/>
              <a:t>يُعد </a:t>
            </a:r>
            <a:r>
              <a:rPr lang="ar-SA" dirty="0"/>
              <a:t>أمان الكمبيوتر بجميع أنواعه </a:t>
            </a:r>
            <a:r>
              <a:rPr lang="en-US" dirty="0"/>
              <a:t>والمشتمل على قواعد البيانات</a:t>
            </a:r>
            <a:r>
              <a:rPr lang="ar-SA" dirty="0"/>
              <a:t>، أحد أكثر </a:t>
            </a:r>
            <a:r>
              <a:rPr lang="en-US" dirty="0"/>
              <a:t>المواضيع إلحاحا اليوم في العالم. أصبحت القصص المتعلقة </a:t>
            </a:r>
            <a:r>
              <a:rPr lang="ar-SA" dirty="0"/>
              <a:t>ب</a:t>
            </a:r>
            <a:r>
              <a:rPr lang="en-US" dirty="0"/>
              <a:t>تهديدات الإنترنت</a:t>
            </a:r>
            <a:r>
              <a:rPr lang="ar-SA" dirty="0"/>
              <a:t> وسرقة الهوية والاحتيال </a:t>
            </a:r>
            <a:r>
              <a:rPr lang="en-US" dirty="0"/>
              <a:t>وأعطال أمان الكمبيوتر عناوين الأخبار في كثير من الأحيان والمغذي العام لأفلام هوليوود التي حققت أعلى مبيعات في شباك التذاكر. وبما أنه لا تؤثر العديد من قضايا الأمان بشكل كبير على المستخدم الفردي</a:t>
            </a:r>
            <a:r>
              <a:rPr lang="ar-JO" dirty="0"/>
              <a:t>، </a:t>
            </a:r>
            <a:r>
              <a:rPr lang="en-US" dirty="0"/>
              <a:t>إلا أنه من المهم أن نفهم كيفية حماية المعلومات. </a:t>
            </a:r>
            <a:r>
              <a:rPr lang="ar-JO" dirty="0"/>
              <a:t>حيث سنستعرض في </a:t>
            </a:r>
            <a:r>
              <a:rPr lang="en-US" dirty="0"/>
              <a:t>هذا الدرس بعض التحذيرات التي قد تواجهها عند العمل مع برنامج أكسس والتي تساعدك على حماية معلوماتك</a:t>
            </a:r>
            <a:r>
              <a:rPr lang="ar-JO" dirty="0"/>
              <a:t>.</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08025"/>
          </a:xfrm>
        </p:spPr>
        <p:txBody>
          <a:bodyPr>
            <a:normAutofit/>
          </a:bodyPr>
          <a:lstStyle/>
          <a:p>
            <a:r>
              <a:rPr lang="ar-SA" sz="2800" dirty="0">
                <a:effectLst/>
              </a:rPr>
              <a:t>تحديد القيمة المطلوبة</a:t>
            </a:r>
            <a:endParaRPr lang="en-US" sz="2800" dirty="0">
              <a:effectLst/>
            </a:endParaRPr>
          </a:p>
        </p:txBody>
      </p:sp>
      <p:sp>
        <p:nvSpPr>
          <p:cNvPr id="3" name="Subtitle 2"/>
          <p:cNvSpPr>
            <a:spLocks noGrp="1"/>
          </p:cNvSpPr>
          <p:nvPr>
            <p:ph type="subTitle" idx="1"/>
          </p:nvPr>
        </p:nvSpPr>
        <p:spPr>
          <a:xfrm>
            <a:off x="609600" y="1066800"/>
            <a:ext cx="7696200" cy="4876800"/>
          </a:xfrm>
        </p:spPr>
        <p:txBody>
          <a:bodyPr>
            <a:normAutofit/>
          </a:bodyPr>
          <a:lstStyle/>
          <a:p>
            <a:r>
              <a:rPr lang="ar-JO" dirty="0"/>
              <a:t>تعد القيمة المطلوبة القيمة التي يجب إدخالها إلى سجل بالترتيب لقاعدة البيانات لاعتبارها مكتملة. تحتوي معظم النماذج الموجودة على الانترنت على الحقول المطلوبة للبيانات مثل رقم الهاتف وتاريخ الميلاد. وعادة ما تُحدّد هذه الحقول المطلوبة بنجمة (*) لكي تُنجز العملية:</a:t>
            </a:r>
            <a:endParaRPr lang="en-US" dirty="0"/>
          </a:p>
        </p:txBody>
      </p:sp>
      <p:pic>
        <p:nvPicPr>
          <p:cNvPr id="619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336" y="3440112"/>
            <a:ext cx="2065338"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534362"/>
          </a:xfrm>
        </p:spPr>
        <p:txBody>
          <a:bodyPr>
            <a:normAutofit/>
          </a:bodyPr>
          <a:lstStyle/>
          <a:p>
            <a:r>
              <a:rPr lang="ar-SA" sz="2800" dirty="0">
                <a:effectLst/>
              </a:rPr>
              <a:t>إنشاء واستخدام أقنعة الإدخال</a:t>
            </a:r>
            <a:endParaRPr lang="en-US" sz="2800" dirty="0">
              <a:effectLst/>
            </a:endParaRPr>
          </a:p>
        </p:txBody>
      </p:sp>
      <p:sp>
        <p:nvSpPr>
          <p:cNvPr id="3" name="Subtitle 2"/>
          <p:cNvSpPr>
            <a:spLocks noGrp="1"/>
          </p:cNvSpPr>
          <p:nvPr>
            <p:ph type="subTitle" idx="1"/>
          </p:nvPr>
        </p:nvSpPr>
        <p:spPr>
          <a:xfrm>
            <a:off x="685800" y="838200"/>
            <a:ext cx="7772400" cy="5181600"/>
          </a:xfrm>
        </p:spPr>
        <p:txBody>
          <a:bodyPr/>
          <a:lstStyle/>
          <a:p>
            <a:r>
              <a:rPr lang="ar-JO" dirty="0"/>
              <a:t>تقوم خاصية "قناع الإدخال" بتطبيق تنسيق البيانات ضمن حقل، على سبيل المثال من الصعب قراءة رقم الهاتف 4827482234 بينما من السهل قراءة 2234-748 (482). وثُبت خاصية "قناع الإدخال" للمساعدة من التأكد من إتمام إدخال البيانات بشكل كامل وصحيح لتسهيل عملية قراءة البيانات.</a:t>
            </a:r>
            <a:endParaRPr lang="en-US" dirty="0"/>
          </a:p>
          <a:p>
            <a:r>
              <a:rPr lang="ar-JO" dirty="0"/>
              <a:t>يستخدم قناع الإدخال في جدول</a:t>
            </a:r>
            <a:r>
              <a:rPr lang="en-US" dirty="0"/>
              <a:t>Employees  </a:t>
            </a:r>
            <a:r>
              <a:rPr lang="ar-JO" dirty="0"/>
              <a:t>الموظفين في نموذج قاعدة البيانات</a:t>
            </a:r>
            <a:r>
              <a:rPr lang="en-US" dirty="0" err="1"/>
              <a:t>Northwind</a:t>
            </a:r>
            <a:r>
              <a:rPr lang="en-US" dirty="0"/>
              <a:t> </a:t>
            </a:r>
            <a:r>
              <a:rPr lang="ar-JO" dirty="0"/>
              <a:t>:</a:t>
            </a:r>
            <a:endParaRPr lang="en-US" dirty="0"/>
          </a:p>
        </p:txBody>
      </p:sp>
      <p:pic>
        <p:nvPicPr>
          <p:cNvPr id="620546" name="Picture 45" descr="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38600"/>
            <a:ext cx="3043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إنشاء وإزالة علاقات الجدول</a:t>
            </a:r>
            <a:endParaRPr lang="en-US" sz="2800" dirty="0">
              <a:effectLst/>
            </a:endParaRPr>
          </a:p>
        </p:txBody>
      </p:sp>
      <p:sp>
        <p:nvSpPr>
          <p:cNvPr id="3" name="Subtitle 2"/>
          <p:cNvSpPr>
            <a:spLocks noGrp="1"/>
          </p:cNvSpPr>
          <p:nvPr>
            <p:ph type="subTitle" idx="1"/>
          </p:nvPr>
        </p:nvSpPr>
        <p:spPr>
          <a:xfrm>
            <a:off x="685800" y="990600"/>
            <a:ext cx="7772400" cy="5029200"/>
          </a:xfrm>
        </p:spPr>
        <p:txBody>
          <a:bodyPr>
            <a:normAutofit/>
          </a:bodyPr>
          <a:lstStyle/>
          <a:p>
            <a:r>
              <a:rPr lang="ar-JO" dirty="0"/>
              <a:t>نستعرض في هذا الموضوع الخصائص التي تقوم بتغيير قوائم البيانات في قاعدة البيانات من الناحية الوظيفية: وهي </a:t>
            </a:r>
            <a:r>
              <a:rPr lang="ar-JO" b="1" dirty="0"/>
              <a:t>العلاقات</a:t>
            </a:r>
            <a:r>
              <a:rPr lang="ar-JO" dirty="0"/>
              <a:t> التي يتم إنشاءها بين جداول البيانات المختلفة، حيث يعد تصميم قاعدة البيانات الخطوة الأكثر تحديا وغالبا المكان الأكثر إرباكا في إنشاء قاعدة البيانات. على كل حال، يمكن للتخطيط المناسب أن يصنع فرق في العالم كما في معظم أمور الحياة!</a:t>
            </a:r>
            <a:endParaRPr lang="en-US" dirty="0"/>
          </a:p>
        </p:txBody>
      </p:sp>
      <p:pic>
        <p:nvPicPr>
          <p:cNvPr id="621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33800"/>
            <a:ext cx="5891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pPr algn="ctr"/>
            <a:r>
              <a:rPr lang="en-US" sz="3200" b="1" dirty="0" smtClean="0"/>
              <a:t> </a:t>
            </a:r>
            <a:r>
              <a:rPr lang="ar-JO" sz="3200" b="1" dirty="0" smtClean="0"/>
              <a:t>الدرس 5-4: </a:t>
            </a:r>
            <a:r>
              <a:rPr lang="ar-SA" sz="3200" dirty="0">
                <a:effectLst/>
              </a:rPr>
              <a:t>ادارة إدخال بيانات جدول</a:t>
            </a:r>
            <a:endParaRPr lang="ar-SA" sz="3200" dirty="0"/>
          </a:p>
        </p:txBody>
      </p:sp>
      <p:sp>
        <p:nvSpPr>
          <p:cNvPr id="3" name="Subtitle 2"/>
          <p:cNvSpPr>
            <a:spLocks noGrp="1"/>
          </p:cNvSpPr>
          <p:nvPr>
            <p:ph type="subTitle" idx="1"/>
          </p:nvPr>
        </p:nvSpPr>
        <p:spPr>
          <a:xfrm>
            <a:off x="685800" y="914400"/>
            <a:ext cx="7772400" cy="5105400"/>
          </a:xfrm>
        </p:spPr>
        <p:txBody>
          <a:bodyPr>
            <a:normAutofit/>
          </a:bodyPr>
          <a:lstStyle/>
          <a:p>
            <a:r>
              <a:rPr lang="ar-SA" b="1" dirty="0"/>
              <a:t>استخدام أدوات الجدول – تبويبة التصميم</a:t>
            </a:r>
            <a:endParaRPr lang="en-US" b="1" dirty="0"/>
          </a:p>
          <a:p>
            <a:r>
              <a:rPr lang="ar-JO" dirty="0"/>
              <a:t>يظهر عند عرض الجدول بطريقة عرض التصميم، أدوات الجدول – التبويبة السياقية تصميم. لنستعرض دقيقه الأوامر الموجودة في هذا الجدول :</a:t>
            </a:r>
            <a:endParaRPr lang="en-US" dirty="0"/>
          </a:p>
        </p:txBody>
      </p:sp>
      <p:pic>
        <p:nvPicPr>
          <p:cNvPr id="622594" name="صورة 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971800"/>
            <a:ext cx="47371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آلية التحقق من البيانات</a:t>
            </a:r>
            <a:endParaRPr lang="en-US" sz="2800" dirty="0">
              <a:effectLst/>
            </a:endParaRPr>
          </a:p>
        </p:txBody>
      </p:sp>
      <p:sp>
        <p:nvSpPr>
          <p:cNvPr id="3" name="Subtitle 2"/>
          <p:cNvSpPr>
            <a:spLocks noGrp="1"/>
          </p:cNvSpPr>
          <p:nvPr>
            <p:ph type="subTitle" idx="1"/>
          </p:nvPr>
        </p:nvSpPr>
        <p:spPr>
          <a:xfrm>
            <a:off x="685800" y="990600"/>
            <a:ext cx="7772400" cy="5029200"/>
          </a:xfrm>
        </p:spPr>
        <p:txBody>
          <a:bodyPr>
            <a:normAutofit/>
          </a:bodyPr>
          <a:lstStyle/>
          <a:p>
            <a:r>
              <a:rPr lang="ar-SA" dirty="0"/>
              <a:t>علاوة على إضافة الحماية مثل القيمة المطلوبة وأقنعة الإدخال، يمكنك إضافة قواعد تحقق من الصحة إلى قاعدة البيانات لضمان منطقية البيانات المُدخلة.</a:t>
            </a:r>
            <a:endParaRPr lang="en-US" dirty="0"/>
          </a:p>
        </p:txBody>
      </p:sp>
      <p:pic>
        <p:nvPicPr>
          <p:cNvPr id="623618" name="صورة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2743200"/>
            <a:ext cx="52705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r>
              <a:rPr lang="ar-SA" sz="2800" dirty="0">
                <a:effectLst/>
              </a:rPr>
              <a:t>إنشاء حقل بحث</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جرى تعبئة جدول المركبات الحالي ببعض المعلومات. فعلى سبيل المثال، قمنا حقاً ببناء علاقات مع الجدولين البلدان والمصنعين. </a:t>
            </a:r>
            <a:r>
              <a:rPr lang="ar-SA" dirty="0"/>
              <a:t>ولكن لا يكون لوجود علامة "6" للصنع أو العلامة "3" لبلد المنشأ أي معنى عند البحث في جدول المركبات:</a:t>
            </a:r>
            <a:endParaRPr lang="en-US" dirty="0"/>
          </a:p>
        </p:txBody>
      </p:sp>
      <p:pic>
        <p:nvPicPr>
          <p:cNvPr id="624642" name="صورة 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24200"/>
            <a:ext cx="46847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6762"/>
          </a:xfrm>
        </p:spPr>
        <p:txBody>
          <a:bodyPr>
            <a:normAutofit/>
          </a:bodyPr>
          <a:lstStyle/>
          <a:p>
            <a:r>
              <a:rPr lang="ar-SA" sz="2800" dirty="0">
                <a:effectLst/>
              </a:rPr>
              <a:t>تعديل حقل البحث</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JO" dirty="0"/>
              <a:t>بإمكانك الآن ومن معرفتك بإنشاء حقل البحث، من تعديل الحقل ليناسب احتياجات قاعدة بياناتك. فإن فتحت جدول بطريقة عرض التصميم، يمكنك عرض خواص حقل البحث بالنقر على تبويبة البحث في أسفل جزء الإطار.</a:t>
            </a:r>
            <a:endParaRPr lang="en-US" dirty="0"/>
          </a:p>
          <a:p>
            <a:r>
              <a:rPr lang="ar-JO" dirty="0"/>
              <a:t>وفيما يلي خواص البحث لحقل بحث المصنعين التي جرى إنشاؤها في الموضوع السابق:</a:t>
            </a:r>
            <a:endParaRPr lang="en-US" dirty="0"/>
          </a:p>
        </p:txBody>
      </p:sp>
      <p:pic>
        <p:nvPicPr>
          <p:cNvPr id="625666" name="صورة 2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57600"/>
            <a:ext cx="4725987"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a:effectLst/>
              </a:rPr>
              <a:t>إنشاء لائحة القيم</a:t>
            </a:r>
            <a:endParaRPr lang="en-US" sz="2800" dirty="0">
              <a:effectLst/>
            </a:endParaRPr>
          </a:p>
        </p:txBody>
      </p:sp>
      <p:sp>
        <p:nvSpPr>
          <p:cNvPr id="3" name="Subtitle 2"/>
          <p:cNvSpPr>
            <a:spLocks noGrp="1"/>
          </p:cNvSpPr>
          <p:nvPr>
            <p:ph type="subTitle" idx="1"/>
          </p:nvPr>
        </p:nvSpPr>
        <p:spPr>
          <a:xfrm>
            <a:off x="685800" y="1066800"/>
            <a:ext cx="7696200" cy="4876800"/>
          </a:xfrm>
        </p:spPr>
        <p:txBody>
          <a:bodyPr>
            <a:normAutofit/>
          </a:bodyPr>
          <a:lstStyle/>
          <a:p>
            <a:r>
              <a:rPr lang="ar-SA" dirty="0"/>
              <a:t>لاحظنا بأنه يمكن استخدام جدول لاسترجاع قيم حقل البحث. وبالتالي، يسمح لك برنامج أكسس من تحديد القيم التي يمكن إستخدامها في حقل البحث، مثل الأقسام المُخصصة في قاعدة بيانات شركتك أو أيام الأسبوع.</a:t>
            </a:r>
            <a:endParaRPr lang="en-US" dirty="0"/>
          </a:p>
        </p:txBody>
      </p:sp>
      <p:pic>
        <p:nvPicPr>
          <p:cNvPr id="626690" name="صورة 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56732"/>
            <a:ext cx="4849813"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dirty="0">
                <a:effectLst/>
              </a:rPr>
              <a:t>تعديل لائحة القيم</a:t>
            </a:r>
            <a:endParaRPr lang="en-US" sz="2800" dirty="0">
              <a:effectLst/>
            </a:endParaRPr>
          </a:p>
        </p:txBody>
      </p:sp>
      <p:sp>
        <p:nvSpPr>
          <p:cNvPr id="3" name="Subtitle 2"/>
          <p:cNvSpPr>
            <a:spLocks noGrp="1"/>
          </p:cNvSpPr>
          <p:nvPr>
            <p:ph type="subTitle" idx="1"/>
          </p:nvPr>
        </p:nvSpPr>
        <p:spPr>
          <a:xfrm>
            <a:off x="457200" y="1066800"/>
            <a:ext cx="7924800" cy="4953000"/>
          </a:xfrm>
        </p:spPr>
        <p:txBody>
          <a:bodyPr>
            <a:normAutofit/>
          </a:bodyPr>
          <a:lstStyle/>
          <a:p>
            <a:r>
              <a:rPr lang="ar-JO" dirty="0"/>
              <a:t>تشبه عملية تعديل خصائص لائحة القيمة بشكل كبير تعديل حقول البحث. قم ببساطة بنقر تبويبة البحث الموجودة في أسفل طريقة عرض التصميم وقم بتغيير العناصر في مصدر الصف:</a:t>
            </a:r>
            <a:endParaRPr lang="en-US" dirty="0"/>
          </a:p>
        </p:txBody>
      </p:sp>
      <p:pic>
        <p:nvPicPr>
          <p:cNvPr id="627714" name="صورة 2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200"/>
            <a:ext cx="50292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60425"/>
          </a:xfrm>
        </p:spPr>
        <p:txBody>
          <a:bodyPr>
            <a:normAutofit/>
          </a:bodyPr>
          <a:lstStyle/>
          <a:p>
            <a:pPr algn="ctr"/>
            <a:r>
              <a:rPr lang="en-US" sz="3200" b="1" dirty="0" smtClean="0"/>
              <a:t> </a:t>
            </a:r>
            <a:r>
              <a:rPr lang="ar-SA" sz="3200" b="1" dirty="0" smtClean="0"/>
              <a:t>القسم 6: </a:t>
            </a:r>
            <a:r>
              <a:rPr lang="ar-SA" sz="3200" dirty="0">
                <a:effectLst/>
              </a:rPr>
              <a:t>العمل مع النماذج</a:t>
            </a:r>
            <a:endParaRPr lang="ar-SA" sz="3200" dirty="0"/>
          </a:p>
        </p:txBody>
      </p:sp>
      <p:sp>
        <p:nvSpPr>
          <p:cNvPr id="3" name="Subtitle 2"/>
          <p:cNvSpPr>
            <a:spLocks noGrp="1"/>
          </p:cNvSpPr>
          <p:nvPr>
            <p:ph type="subTitle" idx="1"/>
          </p:nvPr>
        </p:nvSpPr>
        <p:spPr>
          <a:xfrm>
            <a:off x="381000" y="1219200"/>
            <a:ext cx="8305800" cy="4724400"/>
          </a:xfrm>
        </p:spPr>
        <p:txBody>
          <a:bodyPr>
            <a:noAutofit/>
          </a:bodyPr>
          <a:lstStyle/>
          <a:p>
            <a:r>
              <a:rPr lang="ar-JO" b="1" dirty="0"/>
              <a:t>سوف نتعلم في هذا القسم كيفية:</a:t>
            </a:r>
            <a:endParaRPr lang="en-US" dirty="0"/>
          </a:p>
          <a:p>
            <a:pPr marL="457200" lvl="0" indent="-457200">
              <a:buFont typeface="Wingdings" pitchFamily="2" charset="2"/>
              <a:buChar char="Ø"/>
            </a:pPr>
            <a:r>
              <a:rPr lang="ar-JO" dirty="0"/>
              <a:t>التعرف على أنواع مختلفة من النماذج</a:t>
            </a:r>
            <a:endParaRPr lang="en-US" dirty="0"/>
          </a:p>
          <a:p>
            <a:pPr marL="457200" lvl="0" indent="-457200">
              <a:buFont typeface="Wingdings" pitchFamily="2" charset="2"/>
              <a:buChar char="Ø"/>
            </a:pPr>
            <a:r>
              <a:rPr lang="ar-JO" dirty="0"/>
              <a:t>إضافة عناصر التحكم إلى نموذج</a:t>
            </a:r>
            <a:endParaRPr lang="en-US" dirty="0"/>
          </a:p>
          <a:p>
            <a:pPr marL="457200" lvl="0" indent="-457200">
              <a:buFont typeface="Wingdings" pitchFamily="2" charset="2"/>
              <a:buChar char="Ø"/>
            </a:pPr>
            <a:r>
              <a:rPr lang="ar-JO" dirty="0"/>
              <a:t>استخدام معالج التحكم لإضافة عناصر تحكم إلى نموذج</a:t>
            </a:r>
            <a:endParaRPr lang="en-US" dirty="0"/>
          </a:p>
          <a:p>
            <a:pPr marL="457200" lvl="0" indent="-457200">
              <a:buFont typeface="Wingdings" pitchFamily="2" charset="2"/>
              <a:buChar char="Ø"/>
            </a:pPr>
            <a:r>
              <a:rPr lang="ar-JO" dirty="0"/>
              <a:t>عناصر تحكم قص ونسخ ولصق في نموذج</a:t>
            </a:r>
            <a:endParaRPr lang="en-US" dirty="0"/>
          </a:p>
          <a:p>
            <a:pPr marL="457200" lvl="0" indent="-457200">
              <a:buFont typeface="Wingdings" pitchFamily="2" charset="2"/>
              <a:buChar char="Ø"/>
            </a:pPr>
            <a:r>
              <a:rPr lang="ar-JO" dirty="0"/>
              <a:t>تطبيق تنسيق التحكم الأساسي</a:t>
            </a:r>
            <a:endParaRPr lang="en-US" dirty="0"/>
          </a:p>
          <a:p>
            <a:pPr marL="457200" lvl="0" indent="-457200">
              <a:buFont typeface="Wingdings" pitchFamily="2" charset="2"/>
              <a:buChar char="Ø"/>
            </a:pPr>
            <a:r>
              <a:rPr lang="ar-JO" dirty="0"/>
              <a:t>تغيير خصائص عنصر التحكم ومصدر البيانات والقيمة الافتراضية</a:t>
            </a:r>
            <a:endParaRPr lang="en-US" dirty="0"/>
          </a:p>
          <a:p>
            <a:pPr marL="457200" lvl="0" indent="-457200">
              <a:buFont typeface="Wingdings" pitchFamily="2" charset="2"/>
              <a:buChar char="Ø"/>
            </a:pPr>
            <a:r>
              <a:rPr lang="ar-JO" dirty="0"/>
              <a:t>إنشاء عنصر تحكم </a:t>
            </a:r>
            <a:r>
              <a:rPr lang="ar-SA" dirty="0"/>
              <a:t>محسوب</a:t>
            </a:r>
            <a:endParaRPr lang="en-US" dirty="0"/>
          </a:p>
          <a:p>
            <a:pPr marL="457200" lvl="0" indent="-457200">
              <a:buFont typeface="Wingdings" pitchFamily="2" charset="2"/>
              <a:buChar char="Ø"/>
            </a:pPr>
            <a:r>
              <a:rPr lang="ar-JO" dirty="0"/>
              <a:t>عرض وتعديل خصائص النموذج</a:t>
            </a:r>
            <a:endParaRPr lang="en-US" dirty="0"/>
          </a:p>
          <a:p>
            <a:pPr marL="457200" lvl="0" indent="-457200">
              <a:buFont typeface="Wingdings" pitchFamily="2" charset="2"/>
              <a:buChar char="Ø"/>
            </a:pPr>
            <a:r>
              <a:rPr lang="ar-JO" dirty="0"/>
              <a:t>تنسيق خطوط الشبكة في طريقة العرض وتصميم النموذج</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85800"/>
          </a:xfrm>
        </p:spPr>
        <p:txBody>
          <a:bodyPr>
            <a:normAutofit/>
          </a:bodyPr>
          <a:lstStyle/>
          <a:p>
            <a:r>
              <a:rPr lang="ar-SA" sz="2800" dirty="0">
                <a:effectLst/>
              </a:rPr>
              <a:t>تحذيرات قد تلاحظها عند فتح قاعدة </a:t>
            </a:r>
            <a:r>
              <a:rPr lang="ar-SA" sz="2800" dirty="0" smtClean="0">
                <a:effectLst/>
              </a:rPr>
              <a:t>البيانات</a:t>
            </a:r>
            <a:r>
              <a:rPr lang="ar-JO" sz="2800" dirty="0" smtClean="0">
                <a:effectLst/>
              </a:rPr>
              <a:t>	</a:t>
            </a:r>
            <a:endParaRPr lang="en-US" sz="2800" dirty="0">
              <a:effectLst/>
            </a:endParaRPr>
          </a:p>
        </p:txBody>
      </p:sp>
      <p:sp>
        <p:nvSpPr>
          <p:cNvPr id="3" name="Subtitle 2"/>
          <p:cNvSpPr>
            <a:spLocks noGrp="1"/>
          </p:cNvSpPr>
          <p:nvPr>
            <p:ph type="subTitle" idx="1"/>
          </p:nvPr>
        </p:nvSpPr>
        <p:spPr>
          <a:xfrm>
            <a:off x="609600" y="1295400"/>
            <a:ext cx="7696200" cy="4724400"/>
          </a:xfrm>
        </p:spPr>
        <p:txBody>
          <a:bodyPr>
            <a:normAutofit/>
          </a:bodyPr>
          <a:lstStyle/>
          <a:p>
            <a:r>
              <a:rPr lang="ar-JO" dirty="0"/>
              <a:t>تواجه على الأرجح عند فتح قواعد البيانات من موقع غير معروف أو عند فتح قاعدة بيانات تستخدم تستخدم نوعاً ما لوحدات الماكرو أو غيرها من الإجراءات الخاصة تحذير </a:t>
            </a:r>
            <a:r>
              <a:rPr lang="ar-SA" dirty="0"/>
              <a:t>من نوع ما في شريط الرسائل. على سبيل المثال، يظهر هذا التحذير عند فتح عينة قاعدة البيانات </a:t>
            </a:r>
            <a:r>
              <a:rPr lang="en-US" dirty="0"/>
              <a:t>Northwind</a:t>
            </a:r>
            <a:r>
              <a:rPr lang="ar-SA" dirty="0"/>
              <a:t>:</a:t>
            </a:r>
            <a:endParaRPr lang="en-US" dirty="0"/>
          </a:p>
        </p:txBody>
      </p:sp>
      <p:pic>
        <p:nvPicPr>
          <p:cNvPr id="537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5003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60425"/>
          </a:xfrm>
        </p:spPr>
        <p:txBody>
          <a:bodyPr>
            <a:normAutofit/>
          </a:bodyPr>
          <a:lstStyle/>
          <a:p>
            <a:pPr algn="ctr"/>
            <a:r>
              <a:rPr lang="en-US" sz="3200" b="1" dirty="0" smtClean="0"/>
              <a:t> </a:t>
            </a:r>
            <a:r>
              <a:rPr lang="ar-SA" sz="3200" b="1" dirty="0" smtClean="0"/>
              <a:t>القسم 6: </a:t>
            </a:r>
            <a:r>
              <a:rPr lang="ar-SA" sz="3200" dirty="0">
                <a:effectLst/>
              </a:rPr>
              <a:t>العمل مع النماذج</a:t>
            </a:r>
            <a:endParaRPr lang="ar-SA" sz="3200" dirty="0"/>
          </a:p>
        </p:txBody>
      </p:sp>
      <p:sp>
        <p:nvSpPr>
          <p:cNvPr id="3" name="Subtitle 2"/>
          <p:cNvSpPr>
            <a:spLocks noGrp="1"/>
          </p:cNvSpPr>
          <p:nvPr>
            <p:ph type="subTitle" idx="1"/>
          </p:nvPr>
        </p:nvSpPr>
        <p:spPr>
          <a:xfrm>
            <a:off x="381000" y="1219200"/>
            <a:ext cx="8305800" cy="4724400"/>
          </a:xfrm>
        </p:spPr>
        <p:txBody>
          <a:bodyPr>
            <a:noAutofit/>
          </a:bodyPr>
          <a:lstStyle/>
          <a:p>
            <a:pPr marL="457200" lvl="0" indent="-457200">
              <a:buFont typeface="Wingdings" pitchFamily="2" charset="2"/>
              <a:buChar char="Ø"/>
            </a:pPr>
            <a:r>
              <a:rPr lang="ar-JO" dirty="0"/>
              <a:t>تعديل الخطوط في نموذج</a:t>
            </a:r>
            <a:endParaRPr lang="en-US" dirty="0"/>
          </a:p>
          <a:p>
            <a:pPr marL="457200" lvl="0" indent="-457200">
              <a:buFont typeface="Wingdings" pitchFamily="2" charset="2"/>
              <a:buChar char="Ø"/>
            </a:pPr>
            <a:r>
              <a:rPr lang="ar-JO" dirty="0"/>
              <a:t>إضافة الشعارات إلى نموذج</a:t>
            </a:r>
            <a:endParaRPr lang="en-US" dirty="0"/>
          </a:p>
          <a:p>
            <a:pPr marL="457200" lvl="0" indent="-457200">
              <a:buFont typeface="Wingdings" pitchFamily="2" charset="2"/>
              <a:buChar char="Ø"/>
            </a:pPr>
            <a:r>
              <a:rPr lang="ar-JO" dirty="0"/>
              <a:t>تغيير تخطيط النموذج</a:t>
            </a:r>
            <a:endParaRPr lang="en-US" dirty="0"/>
          </a:p>
          <a:p>
            <a:pPr marL="457200" lvl="0" indent="-457200">
              <a:buFont typeface="Wingdings" pitchFamily="2" charset="2"/>
              <a:buChar char="Ø"/>
            </a:pPr>
            <a:r>
              <a:rPr lang="ar-JO" dirty="0"/>
              <a:t>تغيير لون عنصر التحكم</a:t>
            </a:r>
            <a:endParaRPr lang="en-US" dirty="0"/>
          </a:p>
          <a:p>
            <a:pPr marL="457200" lvl="0" indent="-457200">
              <a:buFont typeface="Wingdings" pitchFamily="2" charset="2"/>
              <a:buChar char="Ø"/>
            </a:pPr>
            <a:r>
              <a:rPr lang="ar-JO" dirty="0"/>
              <a:t>تعديل خصائص عنصر التحكم</a:t>
            </a:r>
            <a:endParaRPr lang="en-US" dirty="0"/>
          </a:p>
          <a:p>
            <a:pPr marL="457200" lvl="0" indent="-457200">
              <a:buFont typeface="Wingdings" pitchFamily="2" charset="2"/>
              <a:buChar char="Ø"/>
            </a:pPr>
            <a:r>
              <a:rPr lang="ar-JO" dirty="0"/>
              <a:t>عناصر المحاذاة والحجم </a:t>
            </a:r>
            <a:endParaRPr lang="en-US" dirty="0"/>
          </a:p>
          <a:p>
            <a:pPr marL="457200" lvl="0" indent="-457200">
              <a:buFont typeface="Wingdings" pitchFamily="2" charset="2"/>
              <a:buChar char="Ø"/>
            </a:pPr>
            <a:r>
              <a:rPr lang="ar-JO" dirty="0"/>
              <a:t>تطبيق تأثيرات أشكال خاصة لأسلوب عناصر التحكم</a:t>
            </a:r>
            <a:endParaRPr lang="en-US" dirty="0"/>
          </a:p>
          <a:p>
            <a:pPr marL="457200" lvl="0" indent="-457200">
              <a:buFont typeface="Wingdings" pitchFamily="2" charset="2"/>
              <a:buChar char="Ø"/>
            </a:pPr>
            <a:r>
              <a:rPr lang="ar-JO" dirty="0"/>
              <a:t>استخدام نُسق في نموذج</a:t>
            </a:r>
            <a:endParaRPr lang="en-US" dirty="0"/>
          </a:p>
          <a:p>
            <a:pPr marL="457200" lvl="0" indent="-457200">
              <a:buFont typeface="Wingdings" pitchFamily="2" charset="2"/>
              <a:buChar char="Ø"/>
            </a:pPr>
            <a:r>
              <a:rPr lang="ar-JO" dirty="0"/>
              <a:t>تعديل لون نُسق وخطوط النسق</a:t>
            </a:r>
            <a:endParaRPr lang="en-US" dirty="0"/>
          </a:p>
          <a:p>
            <a:pPr marL="457200" lvl="0" indent="-457200">
              <a:buFont typeface="Wingdings" pitchFamily="2" charset="2"/>
              <a:buChar char="Ø"/>
            </a:pPr>
            <a:r>
              <a:rPr lang="ar-JO" dirty="0"/>
              <a:t>حفظ النُسق المخصصة</a:t>
            </a:r>
            <a:endParaRPr lang="en-US" dirty="0"/>
          </a:p>
        </p:txBody>
      </p:sp>
    </p:spTree>
    <p:extLst>
      <p:ext uri="{BB962C8B-B14F-4D97-AF65-F5344CB8AC3E}">
        <p14:creationId xmlns:p14="http://schemas.microsoft.com/office/powerpoint/2010/main" val="258904554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8600"/>
            <a:ext cx="7772400" cy="838200"/>
          </a:xfrm>
        </p:spPr>
        <p:txBody>
          <a:bodyPr>
            <a:normAutofit/>
          </a:bodyPr>
          <a:lstStyle/>
          <a:p>
            <a:pPr algn="ctr"/>
            <a:r>
              <a:rPr lang="en-US" sz="3200" b="1" dirty="0" smtClean="0"/>
              <a:t> </a:t>
            </a:r>
            <a:r>
              <a:rPr lang="ar-JO" sz="3200" b="1" dirty="0" smtClean="0"/>
              <a:t>الدرس</a:t>
            </a:r>
            <a:r>
              <a:rPr lang="ar-SA" sz="3200" b="1" dirty="0" smtClean="0"/>
              <a:t>6-1</a:t>
            </a:r>
            <a:r>
              <a:rPr lang="ar-JO" sz="3200" b="1" dirty="0" smtClean="0"/>
              <a:t>: </a:t>
            </a:r>
            <a:r>
              <a:rPr lang="ar-SA" sz="3200" dirty="0">
                <a:effectLst/>
              </a:rPr>
              <a:t>عناصر التحكم الأساسية بالنماذج</a:t>
            </a:r>
            <a:endParaRPr lang="ar-SA" sz="3200" dirty="0"/>
          </a:p>
        </p:txBody>
      </p:sp>
      <p:sp>
        <p:nvSpPr>
          <p:cNvPr id="7" name="Subtitle 2"/>
          <p:cNvSpPr>
            <a:spLocks noGrp="1"/>
          </p:cNvSpPr>
          <p:nvPr>
            <p:ph type="subTitle" idx="1"/>
          </p:nvPr>
        </p:nvSpPr>
        <p:spPr>
          <a:xfrm>
            <a:off x="685800" y="1219200"/>
            <a:ext cx="7772400" cy="4724400"/>
          </a:xfrm>
        </p:spPr>
        <p:txBody>
          <a:bodyPr>
            <a:normAutofit/>
          </a:bodyPr>
          <a:lstStyle/>
          <a:p>
            <a:r>
              <a:rPr lang="ar-SA" b="1" dirty="0"/>
              <a:t>أنواع </a:t>
            </a:r>
            <a:r>
              <a:rPr lang="ar-SA" b="1" dirty="0" smtClean="0"/>
              <a:t>النماذج</a:t>
            </a:r>
            <a:endParaRPr lang="ar-JO" b="1" dirty="0" smtClean="0"/>
          </a:p>
          <a:p>
            <a:r>
              <a:rPr lang="ar-SA" dirty="0"/>
              <a:t>يحتوي كل نموذج على بعض الأنواع من عناصر التحكم. ففي هذا الدرس، سوف نستعرض بعض الوظائف التي تقدمها النماذج. استخدم تبويبة إنشاء لاستعراض أوامر النموذج:</a:t>
            </a:r>
            <a:endParaRPr lang="en-US" b="1" dirty="0"/>
          </a:p>
        </p:txBody>
      </p:sp>
      <p:pic>
        <p:nvPicPr>
          <p:cNvPr id="628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05200"/>
            <a:ext cx="22399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08025"/>
          </a:xfrm>
        </p:spPr>
        <p:txBody>
          <a:bodyPr>
            <a:normAutofit/>
          </a:bodyPr>
          <a:lstStyle/>
          <a:p>
            <a:r>
              <a:rPr lang="ar-SA" sz="2800" dirty="0">
                <a:effectLst/>
              </a:rPr>
              <a:t>أنواع عناصر تحكم النموذج:</a:t>
            </a:r>
            <a:endParaRPr lang="en-US" sz="2800" dirty="0">
              <a:effectLst/>
            </a:endParaRPr>
          </a:p>
        </p:txBody>
      </p:sp>
      <p:sp>
        <p:nvSpPr>
          <p:cNvPr id="3" name="Subtitle 2"/>
          <p:cNvSpPr>
            <a:spLocks noGrp="1"/>
          </p:cNvSpPr>
          <p:nvPr>
            <p:ph type="subTitle" idx="1"/>
          </p:nvPr>
        </p:nvSpPr>
        <p:spPr>
          <a:xfrm>
            <a:off x="1066800" y="1066800"/>
            <a:ext cx="7239000" cy="4953000"/>
          </a:xfrm>
        </p:spPr>
        <p:txBody>
          <a:bodyPr>
            <a:normAutofit/>
          </a:bodyPr>
          <a:lstStyle/>
          <a:p>
            <a:r>
              <a:rPr lang="ar-JO" dirty="0"/>
              <a:t>يمتاز برنامج أكسس </a:t>
            </a:r>
            <a:r>
              <a:rPr lang="ar-SA" dirty="0"/>
              <a:t>بمجموعة واسعة من </a:t>
            </a:r>
            <a:r>
              <a:rPr lang="ar-JO" dirty="0"/>
              <a:t>الأوامر التي يمكن استخدامها في النموذج. يمكنك ملاحظة جميع الأوامر المتوفرة وذلك بالنقر على سهم المزيد في  مجموعة عناصر التحكم لأدوات تصميم النموذج </a:t>
            </a:r>
            <a:r>
              <a:rPr lang="en-US" dirty="0">
                <a:sym typeface="Wingdings"/>
              </a:rPr>
              <a:t></a:t>
            </a:r>
            <a:r>
              <a:rPr lang="ar-JO" dirty="0"/>
              <a:t> تبويبة تصميم:</a:t>
            </a:r>
            <a:endParaRPr lang="en-US" dirty="0"/>
          </a:p>
        </p:txBody>
      </p:sp>
      <p:pic>
        <p:nvPicPr>
          <p:cNvPr id="629762" name="صورة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0163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dirty="0">
                <a:effectLst/>
              </a:rPr>
              <a:t>إضافة عناصر تحكم</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normAutofit/>
          </a:bodyPr>
          <a:lstStyle/>
          <a:p>
            <a:r>
              <a:rPr lang="ar-JO" dirty="0"/>
              <a:t>دعنا نضيف عنصر تحكم لنموذج فارغ. أولا، انقر على إنشاء </a:t>
            </a:r>
            <a:r>
              <a:rPr lang="en-US" dirty="0">
                <a:sym typeface="Symbol"/>
              </a:rPr>
              <a:t></a:t>
            </a:r>
            <a:r>
              <a:rPr lang="ar-JO" dirty="0"/>
              <a:t> نموذج فارغ</a:t>
            </a:r>
            <a:r>
              <a:rPr lang="ar-JO" dirty="0" smtClean="0"/>
              <a:t>:</a:t>
            </a:r>
          </a:p>
          <a:p>
            <a:endParaRPr lang="ar-JO" dirty="0"/>
          </a:p>
          <a:p>
            <a:endParaRPr lang="ar-JO" dirty="0" smtClean="0"/>
          </a:p>
          <a:p>
            <a:endParaRPr lang="ar-JO" dirty="0" smtClean="0"/>
          </a:p>
          <a:p>
            <a:r>
              <a:rPr lang="ar-JO" dirty="0"/>
              <a:t>ثم انتقل إلى طريقة عرض التصميم:</a:t>
            </a:r>
            <a:endParaRPr lang="en-US" dirty="0"/>
          </a:p>
          <a:p>
            <a:endParaRPr lang="en-US" dirty="0"/>
          </a:p>
        </p:txBody>
      </p:sp>
      <p:pic>
        <p:nvPicPr>
          <p:cNvPr id="630786" name="صورة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362200"/>
            <a:ext cx="2568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787" name="صورة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038600"/>
            <a:ext cx="18081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38199"/>
          </a:xfrm>
        </p:spPr>
        <p:txBody>
          <a:bodyPr>
            <a:normAutofit/>
          </a:bodyPr>
          <a:lstStyle/>
          <a:p>
            <a:r>
              <a:rPr lang="ar-SA" sz="2800" dirty="0">
                <a:effectLst/>
              </a:rPr>
              <a:t>استخدام معالج عناصر التحكم</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SA" dirty="0"/>
              <a:t>يظهر معالج عناصر التحكم عند إضافة بعض الكائنات إلى النموذج. مثال: يظهر المعالج عند إضافة مربع الحوار والسرد ويطلب تحديد قيم المصدر للعناصر في مربع الحوار والسرد. اتبع الإرشادات المقدمة في المعالج من أجل تنسيق التحكم: </a:t>
            </a:r>
            <a:endParaRPr lang="ar-SA" dirty="0"/>
          </a:p>
        </p:txBody>
      </p:sp>
      <p:pic>
        <p:nvPicPr>
          <p:cNvPr id="631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461327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1"/>
          </a:xfrm>
        </p:spPr>
        <p:txBody>
          <a:bodyPr>
            <a:normAutofit/>
          </a:bodyPr>
          <a:lstStyle/>
          <a:p>
            <a:r>
              <a:rPr lang="ar-SA" sz="2800" dirty="0">
                <a:effectLst/>
              </a:rPr>
              <a:t>قص ونسخ ولصق ونقل عنصر تحكم</a:t>
            </a:r>
            <a:endParaRPr lang="en-US" sz="2800" dirty="0">
              <a:effectLst/>
            </a:endParaRPr>
          </a:p>
        </p:txBody>
      </p:sp>
      <p:sp>
        <p:nvSpPr>
          <p:cNvPr id="3" name="Subtitle 2"/>
          <p:cNvSpPr>
            <a:spLocks noGrp="1"/>
          </p:cNvSpPr>
          <p:nvPr>
            <p:ph type="subTitle" idx="1"/>
          </p:nvPr>
        </p:nvSpPr>
        <p:spPr>
          <a:xfrm>
            <a:off x="685800" y="1143000"/>
            <a:ext cx="7696200" cy="4876800"/>
          </a:xfrm>
        </p:spPr>
        <p:txBody>
          <a:bodyPr>
            <a:normAutofit/>
          </a:bodyPr>
          <a:lstStyle/>
          <a:p>
            <a:r>
              <a:rPr lang="ar-SA" dirty="0"/>
              <a:t>يُعد أحد الأمور المهمة </a:t>
            </a:r>
            <a:r>
              <a:rPr lang="ar-JO" dirty="0"/>
              <a:t>لإنشاء نماذج هو مستوى التفاعل المتوفر في عرض التصميم. كما يمكن نقل كل كائن في نموذج بشكل مستقل عن الكائنات الأخرى. خذ على سبيل المثال النموذج التالي مع بعض عناصر التحكم:</a:t>
            </a:r>
            <a:endParaRPr lang="en-US" dirty="0"/>
          </a:p>
        </p:txBody>
      </p:sp>
      <p:pic>
        <p:nvPicPr>
          <p:cNvPr id="632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38322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09601"/>
          </a:xfrm>
        </p:spPr>
        <p:txBody>
          <a:bodyPr>
            <a:normAutofit/>
          </a:bodyPr>
          <a:lstStyle/>
          <a:p>
            <a:r>
              <a:rPr lang="ar-SA" sz="2800" dirty="0">
                <a:effectLst/>
              </a:rPr>
              <a:t>تنسيق عناصر التحكم</a:t>
            </a:r>
            <a:endParaRPr lang="en-US" sz="2800" dirty="0">
              <a:effectLst/>
            </a:endParaRPr>
          </a:p>
        </p:txBody>
      </p:sp>
      <p:sp>
        <p:nvSpPr>
          <p:cNvPr id="3" name="Subtitle 2"/>
          <p:cNvSpPr>
            <a:spLocks noGrp="1"/>
          </p:cNvSpPr>
          <p:nvPr>
            <p:ph type="subTitle" idx="1"/>
          </p:nvPr>
        </p:nvSpPr>
        <p:spPr>
          <a:xfrm>
            <a:off x="685800" y="1143000"/>
            <a:ext cx="7696200" cy="4876800"/>
          </a:xfrm>
        </p:spPr>
        <p:txBody>
          <a:bodyPr>
            <a:normAutofit/>
          </a:bodyPr>
          <a:lstStyle/>
          <a:p>
            <a:r>
              <a:rPr lang="ar-JO" dirty="0"/>
              <a:t> قد يؤدي النمط الافتراضي للنموذج الوظيفة المرجوة منه ولكن قد لا يبدو ذو مظهر جذاب. عندها، يمكنك تحسين مظهر النموذج باستخدام قسم الخط في شريط أدوات تصميم النموذج، وبإمكانك استخدام مجموعة الخط من أدوات تصميم النموذج. فإن كنت تجيد العمل على مايكروسوفت وورد أو مايكروسوفت أكسل أو أي تطبيقات مشابهة، بالتالي، قد يبدو شريط الأدوات التالي مألوفاً لديك:</a:t>
            </a:r>
            <a:endParaRPr lang="en-US" dirty="0"/>
          </a:p>
        </p:txBody>
      </p:sp>
      <p:pic>
        <p:nvPicPr>
          <p:cNvPr id="633858" name="صورة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0"/>
            <a:ext cx="43878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2951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pPr algn="ctr"/>
            <a:r>
              <a:rPr lang="en-US" b="1" dirty="0" smtClean="0"/>
              <a:t> </a:t>
            </a:r>
            <a:r>
              <a:rPr lang="ar-JO" sz="3200" b="1" dirty="0" smtClean="0"/>
              <a:t>الدرس 6-2: </a:t>
            </a:r>
            <a:r>
              <a:rPr lang="ar-SA" sz="3200" dirty="0">
                <a:effectLst/>
              </a:rPr>
              <a:t>عناصر التحكم المتقدم بالنماذج</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تعديل  </a:t>
            </a:r>
            <a:r>
              <a:rPr lang="ar-JO" b="1" dirty="0"/>
              <a:t>خصائص عنصر التحكم </a:t>
            </a:r>
            <a:r>
              <a:rPr lang="ar-SA" b="1" dirty="0"/>
              <a:t>         </a:t>
            </a:r>
            <a:endParaRPr lang="en-US" b="1" dirty="0"/>
          </a:p>
          <a:p>
            <a:r>
              <a:rPr lang="ar-SA" dirty="0"/>
              <a:t>يحتوي كل عنصر تحكم في النموذج على قائمه واسعة من الخصائص المستخدمة لوصف النوع والاسم والحجم والبيانات المرتبطة بها وتجميع المعلومات، وغير ذلك. ولاستكشاف وظائف خصائص التحكم، دعنا نتفحص أحد نماذج عينة قاعدة البيانات </a:t>
            </a:r>
            <a:r>
              <a:rPr lang="en-US" dirty="0" err="1"/>
              <a:t>Northwind</a:t>
            </a:r>
            <a:r>
              <a:rPr lang="ar-SA" dirty="0"/>
              <a:t>. وفيما يلي بيانات نموذج الموظف على النحو </a:t>
            </a:r>
            <a:r>
              <a:rPr lang="ar-SA" dirty="0" smtClean="0"/>
              <a:t>الآتي</a:t>
            </a:r>
            <a:r>
              <a:rPr lang="ar-JO" dirty="0" smtClean="0"/>
              <a:t>:</a:t>
            </a:r>
            <a:endParaRPr lang="ar-SA" dirty="0"/>
          </a:p>
        </p:txBody>
      </p:sp>
      <p:pic>
        <p:nvPicPr>
          <p:cNvPr id="634882" name="صورة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038600"/>
            <a:ext cx="4818062" cy="180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6762"/>
          </a:xfrm>
        </p:spPr>
        <p:txBody>
          <a:bodyPr>
            <a:normAutofit/>
          </a:bodyPr>
          <a:lstStyle/>
          <a:p>
            <a:r>
              <a:rPr lang="ar-SA" sz="2800" dirty="0">
                <a:effectLst/>
              </a:rPr>
              <a:t>تغيير التحكم في مصدر البيانات</a:t>
            </a:r>
            <a:endParaRPr lang="en-US" sz="2800" dirty="0">
              <a:effectLst/>
            </a:endParaRPr>
          </a:p>
        </p:txBody>
      </p:sp>
      <p:sp>
        <p:nvSpPr>
          <p:cNvPr id="3" name="Subtitle 2"/>
          <p:cNvSpPr>
            <a:spLocks noGrp="1"/>
          </p:cNvSpPr>
          <p:nvPr>
            <p:ph type="subTitle" idx="1"/>
          </p:nvPr>
        </p:nvSpPr>
        <p:spPr>
          <a:xfrm>
            <a:off x="1371600" y="990600"/>
            <a:ext cx="7086600" cy="4648200"/>
          </a:xfrm>
        </p:spPr>
        <p:txBody>
          <a:bodyPr>
            <a:normAutofit/>
          </a:bodyPr>
          <a:lstStyle/>
          <a:p>
            <a:r>
              <a:rPr lang="ar-SA" dirty="0"/>
              <a:t>تبنى الغالبية العظمى من النماذج على بيانات في جدول واحد. في حالة نموذج الموظف المعروض سابقا،  تم بناء النموذج من جميع البيانات في جدول الموظفين. ويقابل كل حقل في النموذج حقلا في الجدول. </a:t>
            </a:r>
            <a:endParaRPr lang="ar-SA" dirty="0"/>
          </a:p>
        </p:txBody>
      </p:sp>
      <p:pic>
        <p:nvPicPr>
          <p:cNvPr id="635906" name="صورة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71800"/>
            <a:ext cx="4953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rmAutofit/>
          </a:bodyPr>
          <a:lstStyle/>
          <a:p>
            <a:r>
              <a:rPr lang="ar-SA" sz="2800" dirty="0">
                <a:effectLst/>
              </a:rPr>
              <a:t>تغيير قيمة عنصر التحكم الافتراضي</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SA" dirty="0"/>
              <a:t>يتمركز حقل القيمة الافتراضية تحت تبويبة البيانات: </a:t>
            </a:r>
            <a:endParaRPr lang="ar-SA" dirty="0"/>
          </a:p>
        </p:txBody>
      </p:sp>
      <p:pic>
        <p:nvPicPr>
          <p:cNvPr id="636930" name="صورة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62125"/>
            <a:ext cx="5807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762000"/>
          </a:xfrm>
        </p:spPr>
        <p:txBody>
          <a:bodyPr>
            <a:normAutofit/>
          </a:bodyPr>
          <a:lstStyle/>
          <a:p>
            <a:r>
              <a:rPr lang="ar-SA" sz="2800" dirty="0">
                <a:effectLst/>
              </a:rPr>
              <a:t>تمكين المحتوى</a:t>
            </a:r>
            <a:endParaRPr lang="ar-SA" sz="2800" dirty="0"/>
          </a:p>
        </p:txBody>
      </p:sp>
      <p:sp>
        <p:nvSpPr>
          <p:cNvPr id="3" name="Subtitle 2"/>
          <p:cNvSpPr>
            <a:spLocks noGrp="1"/>
          </p:cNvSpPr>
          <p:nvPr>
            <p:ph type="subTitle" idx="1"/>
          </p:nvPr>
        </p:nvSpPr>
        <p:spPr>
          <a:xfrm>
            <a:off x="609600" y="1219200"/>
            <a:ext cx="7772400" cy="2667000"/>
          </a:xfrm>
        </p:spPr>
        <p:txBody>
          <a:bodyPr>
            <a:normAutofit fontScale="85000" lnSpcReduction="20000"/>
          </a:bodyPr>
          <a:lstStyle/>
          <a:p>
            <a:r>
              <a:rPr lang="ar-JO" dirty="0"/>
              <a:t>إن كنت متأكداً من أن ملف قاعدة البيانات الذي تقوم بفتحه آمن أو أنك تثق في الشخص الذي أرسل الملف اضغط على زر تمكين المحتوى في شريط الرسائل. وبالاعتماد على طبيعة المحتوى يؤدي الضغط على هذا الزر الى حدوث أمور مختلفة.  </a:t>
            </a:r>
            <a:endParaRPr lang="en-US" dirty="0"/>
          </a:p>
          <a:p>
            <a:r>
              <a:rPr lang="ar-JO" dirty="0"/>
              <a:t>فعلى سبيل المثال، إن قمت بفتح </a:t>
            </a:r>
            <a:r>
              <a:rPr lang="ar-SA" dirty="0"/>
              <a:t>مثال </a:t>
            </a:r>
            <a:r>
              <a:rPr lang="ar-JO" dirty="0"/>
              <a:t>جديد لقاعدة بيانات </a:t>
            </a:r>
            <a:r>
              <a:rPr lang="en-US" dirty="0"/>
              <a:t>Northwind Traders</a:t>
            </a:r>
            <a:r>
              <a:rPr lang="ar-JO" dirty="0"/>
              <a:t> (نورث ويند التجارية)، عندها تلاحظ ظهور شريط الرسائل. ولغرض الاستخدام الكامل قاعدة البيانات تلك، اضغط على تمكين المحتوى. (ولفتح مثال جديد لعينة قاعدة البيانات هذه، اضغط على التالي: ملف </a:t>
            </a:r>
            <a:r>
              <a:rPr lang="en-US" dirty="0">
                <a:sym typeface="Symbol"/>
              </a:rPr>
              <a:t></a:t>
            </a:r>
            <a:r>
              <a:rPr lang="ar-JO" dirty="0"/>
              <a:t> جديد  </a:t>
            </a:r>
            <a:r>
              <a:rPr lang="en-US" dirty="0">
                <a:sym typeface="Symbol"/>
              </a:rPr>
              <a:t></a:t>
            </a:r>
            <a:r>
              <a:rPr lang="ar-JO" dirty="0"/>
              <a:t> نماذج القوالب  </a:t>
            </a:r>
            <a:r>
              <a:rPr lang="en-US" dirty="0">
                <a:sym typeface="Symbol"/>
              </a:rPr>
              <a:t></a:t>
            </a:r>
            <a:r>
              <a:rPr lang="ar-JO" dirty="0"/>
              <a:t> اضغط على قالب </a:t>
            </a:r>
            <a:r>
              <a:rPr lang="en-US" dirty="0"/>
              <a:t>Northwind  </a:t>
            </a:r>
            <a:r>
              <a:rPr lang="en-US" dirty="0">
                <a:sym typeface="Symbol"/>
              </a:rPr>
              <a:t></a:t>
            </a:r>
            <a:r>
              <a:rPr lang="ar-JO" dirty="0"/>
              <a:t> إنشاء).</a:t>
            </a:r>
            <a:endParaRPr lang="en-US" dirty="0"/>
          </a:p>
        </p:txBody>
      </p:sp>
      <p:pic>
        <p:nvPicPr>
          <p:cNvPr id="538626" name="Picture 2" descr="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3962400"/>
            <a:ext cx="47974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SA" sz="2800" dirty="0">
                <a:effectLst/>
              </a:rPr>
              <a:t>إنشاء عنصر تحكم محسوب</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يُعد عنصر التحكم المحوسب كائن في نموذج الذي بإمكانه تنفيذ نوع ما من العمليات الحسابية بناء على البيانات الموجودة في النموذج أو بناء على بيانات المستخدم أو البيانات المُستخرجة من مصدر آخر. حيث عملياً، يمكن إنشاء عنصر تحكم في عنصر التحكم المحوسب. أنظر المثال التالي:</a:t>
            </a:r>
            <a:endParaRPr lang="en-US" dirty="0"/>
          </a:p>
        </p:txBody>
      </p:sp>
      <p:pic>
        <p:nvPicPr>
          <p:cNvPr id="637954" name="صورة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29000"/>
            <a:ext cx="3292475"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dirty="0">
                <a:effectLst/>
              </a:rPr>
              <a:t>استخدام خصائص النموذج</a:t>
            </a:r>
            <a:endParaRPr lang="en-US" sz="2800" dirty="0">
              <a:effectLst/>
            </a:endParaRPr>
          </a:p>
        </p:txBody>
      </p:sp>
      <p:sp>
        <p:nvSpPr>
          <p:cNvPr id="3" name="Subtitle 2"/>
          <p:cNvSpPr>
            <a:spLocks noGrp="1"/>
          </p:cNvSpPr>
          <p:nvPr>
            <p:ph type="subTitle" idx="1"/>
          </p:nvPr>
        </p:nvSpPr>
        <p:spPr>
          <a:xfrm>
            <a:off x="685800" y="914400"/>
            <a:ext cx="7772400" cy="5029200"/>
          </a:xfrm>
        </p:spPr>
        <p:txBody>
          <a:bodyPr>
            <a:normAutofit/>
          </a:bodyPr>
          <a:lstStyle/>
          <a:p>
            <a:r>
              <a:rPr lang="ar-JO" dirty="0"/>
              <a:t>نعرف أنه بمجرد النقر على أمر ورقة الخصائص من طريقة عرض التصميم، تظهر خصائص الكائن المُحدّد. ويسمح لك مربع التحرير والسرد في أعلى الورقة بعرض خصائص كل كائن نشط في النموذج كوحدة منفردة:</a:t>
            </a:r>
            <a:endParaRPr lang="en-US" dirty="0"/>
          </a:p>
        </p:txBody>
      </p:sp>
      <p:pic>
        <p:nvPicPr>
          <p:cNvPr id="638978" name="صورة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363" y="2786063"/>
            <a:ext cx="41862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pPr algn="ctr"/>
            <a:r>
              <a:rPr lang="en-US" sz="3200" b="1" dirty="0" smtClean="0"/>
              <a:t> </a:t>
            </a:r>
            <a:r>
              <a:rPr lang="ar-SA" sz="3200" b="1" dirty="0" smtClean="0"/>
              <a:t>الدرس 6-3</a:t>
            </a:r>
            <a:r>
              <a:rPr lang="ar-JO" sz="3200" b="1" dirty="0" smtClean="0"/>
              <a:t>: </a:t>
            </a:r>
            <a:r>
              <a:rPr lang="ar-SA" sz="3200" dirty="0">
                <a:effectLst/>
              </a:rPr>
              <a:t>تنظيم بيانات التقارير</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sz="2500" b="1" dirty="0"/>
              <a:t>إضافة وإزالة الحقول</a:t>
            </a:r>
            <a:endParaRPr lang="en-US" sz="2500" b="1" dirty="0"/>
          </a:p>
          <a:p>
            <a:r>
              <a:rPr lang="ar-SA" sz="2500" dirty="0"/>
              <a:t>إن عملية إنشاء التقارير باستخدام برنامج أكسس تشبه إلى حد كبير عملية إنشاء النماذج. فإن قمت باستخدام معالج التقارير، فإن برنامج أكسس سيطلب منك تحديد الحقول من الجداول أو الاستعلامات المختلفة في قاعدة البيانات. أما إن قمت أولا بفتح جدول أو استعلام ونقرت على أمر تقرير (في تبويبة إنشاء)، فبشكل تلقائي، ينشأ برنامج أكسس تقرير يحتوي على جميع الكائنات الموجودة في الكائن الأصلي. كما يمكنك أيضا إنشاء تقارير من البداية</a:t>
            </a:r>
            <a:r>
              <a:rPr lang="ar-SA" sz="2500" dirty="0" smtClean="0"/>
              <a:t>.</a:t>
            </a:r>
            <a:endParaRPr lang="ar-SA" sz="2500" dirty="0"/>
          </a:p>
        </p:txBody>
      </p:sp>
      <p:pic>
        <p:nvPicPr>
          <p:cNvPr id="640002" name="صورة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30676"/>
            <a:ext cx="36163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SA" sz="2800" dirty="0">
                <a:effectLst/>
              </a:rPr>
              <a:t>استخدام أقسام التقرير</a:t>
            </a:r>
            <a:endParaRPr lang="en-US" sz="2800" dirty="0">
              <a:effectLst/>
            </a:endParaRPr>
          </a:p>
        </p:txBody>
      </p:sp>
      <p:sp>
        <p:nvSpPr>
          <p:cNvPr id="3" name="Subtitle 2"/>
          <p:cNvSpPr>
            <a:spLocks noGrp="1"/>
          </p:cNvSpPr>
          <p:nvPr>
            <p:ph type="subTitle" idx="1"/>
          </p:nvPr>
        </p:nvSpPr>
        <p:spPr>
          <a:xfrm>
            <a:off x="685800" y="914400"/>
            <a:ext cx="7696200" cy="2362200"/>
          </a:xfrm>
        </p:spPr>
        <p:txBody>
          <a:bodyPr>
            <a:normAutofit/>
          </a:bodyPr>
          <a:lstStyle/>
          <a:p>
            <a:r>
              <a:rPr lang="ar-JO" dirty="0"/>
              <a:t>إن قمت بفتح تقرير فارغ جديد من طريقة عرض التصميم، يظهر قسمين – رأس الصفحة والتفاصيل:</a:t>
            </a:r>
            <a:endParaRPr lang="en-US" dirty="0"/>
          </a:p>
        </p:txBody>
      </p:sp>
      <p:pic>
        <p:nvPicPr>
          <p:cNvPr id="641026" name="صورة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4953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533399"/>
          </a:xfrm>
        </p:spPr>
        <p:txBody>
          <a:bodyPr>
            <a:normAutofit/>
          </a:bodyPr>
          <a:lstStyle/>
          <a:p>
            <a:r>
              <a:rPr lang="ar-SA" sz="2800" dirty="0">
                <a:effectLst/>
              </a:rPr>
              <a:t>تغيير خصائص القسم</a:t>
            </a:r>
            <a:endParaRPr lang="en-US" sz="2800" dirty="0">
              <a:effectLst/>
            </a:endParaRPr>
          </a:p>
        </p:txBody>
      </p:sp>
      <p:sp>
        <p:nvSpPr>
          <p:cNvPr id="3" name="Subtitle 2"/>
          <p:cNvSpPr>
            <a:spLocks noGrp="1"/>
          </p:cNvSpPr>
          <p:nvPr>
            <p:ph type="subTitle" idx="1"/>
          </p:nvPr>
        </p:nvSpPr>
        <p:spPr>
          <a:xfrm>
            <a:off x="685800" y="1219200"/>
            <a:ext cx="7772400" cy="4800600"/>
          </a:xfrm>
        </p:spPr>
        <p:txBody>
          <a:bodyPr>
            <a:normAutofit/>
          </a:bodyPr>
          <a:lstStyle/>
          <a:p>
            <a:r>
              <a:rPr lang="ar-JO" dirty="0"/>
              <a:t>ربما قد ميزت الآن أنه يمكن تعديل جميع أدوات برنامج أكسس تقريبا بطريقة ما. وأقسام التقرير غير مستثنية من ذلك. بينما تكون بطريقة عرض التصميم، قم بالنقر على عنوان أي قسم ( الشريط الرمادي الذي يحيط بالتقرير) لتحديده ثم انقر على أمر ورقة الخصائص:</a:t>
            </a:r>
            <a:endParaRPr lang="en-US" dirty="0"/>
          </a:p>
        </p:txBody>
      </p:sp>
      <p:pic>
        <p:nvPicPr>
          <p:cNvPr id="642050" name="صورة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76600"/>
            <a:ext cx="479742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a:effectLst/>
              </a:rPr>
              <a:t>التجميع والفرز في التقرير</a:t>
            </a:r>
            <a:endParaRPr lang="en-US" sz="2800" dirty="0">
              <a:effectLst/>
            </a:endParaRPr>
          </a:p>
        </p:txBody>
      </p:sp>
      <p:sp>
        <p:nvSpPr>
          <p:cNvPr id="3" name="Subtitle 2"/>
          <p:cNvSpPr>
            <a:spLocks noGrp="1"/>
          </p:cNvSpPr>
          <p:nvPr>
            <p:ph type="subTitle" idx="1"/>
          </p:nvPr>
        </p:nvSpPr>
        <p:spPr>
          <a:xfrm>
            <a:off x="457200" y="838200"/>
            <a:ext cx="7772400" cy="2667000"/>
          </a:xfrm>
        </p:spPr>
        <p:txBody>
          <a:bodyPr>
            <a:normAutofit/>
          </a:bodyPr>
          <a:lstStyle/>
          <a:p>
            <a:r>
              <a:rPr lang="ar-JO" dirty="0"/>
              <a:t>باستخدام التجميع والفرز، يمكنك جعل التقارير أسهل بكثير للقراءة. ويمكنك أيضا تنفيذ بعض العمليات الحسابية مثل مجموع القيم التي جرى تجميعها أو فرزها.</a:t>
            </a:r>
            <a:endParaRPr lang="en-US" dirty="0"/>
          </a:p>
          <a:p>
            <a:r>
              <a:rPr lang="ar-JO" dirty="0"/>
              <a:t>تأمل التقرير البسيط الآتي الذي يحتوي على قائمة بجميع العملاء </a:t>
            </a:r>
            <a:r>
              <a:rPr lang="en-US" dirty="0"/>
              <a:t>customers </a:t>
            </a:r>
            <a:r>
              <a:rPr lang="ar-JO" dirty="0"/>
              <a:t>في عينة قاعدة بيانات </a:t>
            </a:r>
            <a:r>
              <a:rPr lang="en-US" dirty="0" err="1"/>
              <a:t>Northwind</a:t>
            </a:r>
            <a:r>
              <a:rPr lang="ar-JO" dirty="0"/>
              <a:t>:</a:t>
            </a:r>
            <a:endParaRPr lang="en-US" dirty="0"/>
          </a:p>
        </p:txBody>
      </p:sp>
      <p:pic>
        <p:nvPicPr>
          <p:cNvPr id="643074" name="صورة 155" descr="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47561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القيام بالمزيد من الأمور مع وظائف التجميع والفرز</a:t>
            </a:r>
            <a:endParaRPr lang="en-US" sz="2800" dirty="0">
              <a:effectLst/>
            </a:endParaRPr>
          </a:p>
        </p:txBody>
      </p:sp>
      <p:sp>
        <p:nvSpPr>
          <p:cNvPr id="3" name="Subtitle 2"/>
          <p:cNvSpPr>
            <a:spLocks noGrp="1"/>
          </p:cNvSpPr>
          <p:nvPr>
            <p:ph type="subTitle" idx="1"/>
          </p:nvPr>
        </p:nvSpPr>
        <p:spPr>
          <a:xfrm>
            <a:off x="685800" y="1143000"/>
            <a:ext cx="7772400" cy="1066800"/>
          </a:xfrm>
        </p:spPr>
        <p:txBody>
          <a:bodyPr>
            <a:normAutofit/>
          </a:bodyPr>
          <a:lstStyle/>
          <a:p>
            <a:r>
              <a:rPr lang="ar-JO" dirty="0"/>
              <a:t>عند القيام بعملية تجميع أو فرز، أنقر على أمر "أكثر" لرؤية المزيد من المعلومات المتعلقة بالعملية الحالية:</a:t>
            </a:r>
            <a:endParaRPr lang="en-US" dirty="0"/>
          </a:p>
        </p:txBody>
      </p:sp>
      <p:pic>
        <p:nvPicPr>
          <p:cNvPr id="64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90800"/>
            <a:ext cx="37385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استخدام عناصر التحكم المحسوبة في التقرير</a:t>
            </a:r>
            <a:endParaRPr lang="en-US" sz="2800" dirty="0">
              <a:effectLst/>
            </a:endParaRPr>
          </a:p>
        </p:txBody>
      </p:sp>
      <p:sp>
        <p:nvSpPr>
          <p:cNvPr id="3" name="Subtitle 2"/>
          <p:cNvSpPr>
            <a:spLocks noGrp="1"/>
          </p:cNvSpPr>
          <p:nvPr>
            <p:ph type="subTitle" idx="1"/>
          </p:nvPr>
        </p:nvSpPr>
        <p:spPr>
          <a:xfrm>
            <a:off x="685800" y="1143000"/>
            <a:ext cx="7772400" cy="1371600"/>
          </a:xfrm>
        </p:spPr>
        <p:txBody>
          <a:bodyPr>
            <a:normAutofit fontScale="92500" lnSpcReduction="20000"/>
          </a:bodyPr>
          <a:lstStyle/>
          <a:p>
            <a:r>
              <a:rPr lang="ar-JO" dirty="0"/>
              <a:t>التقارير مثل النماذج، يمكن أن تحتوي على عناصر تحكم محسوبة. وستستخدم مبدئيا عناصر التحكم المحسوبة للبحث عن الإجماليات، بالرغم من أنه يمكنها أن تحتوي على عمليات منطقية كذلك. تأمل التقرير التالي حول المنتجات التي تحمل اسم جدول </a:t>
            </a:r>
            <a:r>
              <a:rPr lang="en-US" dirty="0" err="1"/>
              <a:t>Northwind</a:t>
            </a:r>
            <a:r>
              <a:rPr lang="en-US" dirty="0"/>
              <a:t> Products</a:t>
            </a:r>
            <a:r>
              <a:rPr lang="ar-JO" dirty="0"/>
              <a:t>:</a:t>
            </a:r>
            <a:endParaRPr lang="en-US" dirty="0"/>
          </a:p>
        </p:txBody>
      </p:sp>
      <p:pic>
        <p:nvPicPr>
          <p:cNvPr id="64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0"/>
            <a:ext cx="307181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43140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9162"/>
          </a:xfrm>
        </p:spPr>
        <p:txBody>
          <a:bodyPr>
            <a:normAutofit/>
          </a:bodyPr>
          <a:lstStyle/>
          <a:p>
            <a:pPr algn="ctr"/>
            <a:r>
              <a:rPr lang="en-US" sz="3200" b="1" dirty="0" smtClean="0"/>
              <a:t> </a:t>
            </a:r>
            <a:r>
              <a:rPr lang="ar-JO" sz="3200" b="1" dirty="0" smtClean="0"/>
              <a:t>الدرس 6-4: </a:t>
            </a:r>
            <a:r>
              <a:rPr lang="ar-SA" sz="3200" dirty="0">
                <a:effectLst/>
              </a:rPr>
              <a:t>تنسيق التقارير</a:t>
            </a:r>
            <a:endParaRPr lang="ar-SA" sz="3200" dirty="0"/>
          </a:p>
        </p:txBody>
      </p:sp>
      <p:sp>
        <p:nvSpPr>
          <p:cNvPr id="3" name="Subtitle 2"/>
          <p:cNvSpPr>
            <a:spLocks noGrp="1"/>
          </p:cNvSpPr>
          <p:nvPr>
            <p:ph type="subTitle" idx="1"/>
          </p:nvPr>
        </p:nvSpPr>
        <p:spPr>
          <a:xfrm>
            <a:off x="685800" y="1066800"/>
            <a:ext cx="7772400" cy="4953000"/>
          </a:xfrm>
        </p:spPr>
        <p:txBody>
          <a:bodyPr/>
          <a:lstStyle/>
          <a:p>
            <a:r>
              <a:rPr lang="ar-SA" b="1" dirty="0"/>
              <a:t>تنسيق خطوط الشبكة</a:t>
            </a:r>
            <a:endParaRPr lang="en-US" b="1" dirty="0"/>
          </a:p>
          <a:p>
            <a:r>
              <a:rPr lang="ar-JO" dirty="0"/>
              <a:t>يمكن تعديل خطوط الشبكة في التقارير بنفس الطريقة التي تقوم بها في النماذج. وبينما أنت في طريقة عرض التصميم، انقر بشكل مزدوج على زر محدد التقرير في الزاوية العليا اليسرى من التقرير لفتح خصائص التقرير.</a:t>
            </a:r>
            <a:endParaRPr lang="en-US" dirty="0"/>
          </a:p>
        </p:txBody>
      </p:sp>
      <p:pic>
        <p:nvPicPr>
          <p:cNvPr id="64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08819"/>
            <a:ext cx="27400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0"/>
          </a:xfrm>
        </p:spPr>
        <p:txBody>
          <a:bodyPr>
            <a:normAutofit/>
          </a:bodyPr>
          <a:lstStyle/>
          <a:p>
            <a:r>
              <a:rPr lang="ar-SA" sz="2800" dirty="0">
                <a:effectLst/>
              </a:rPr>
              <a:t>تعديل الخط</a:t>
            </a:r>
            <a:endParaRPr lang="en-US" sz="2800" dirty="0">
              <a:effectLst/>
            </a:endParaRPr>
          </a:p>
        </p:txBody>
      </p:sp>
      <p:sp>
        <p:nvSpPr>
          <p:cNvPr id="3" name="Subtitle 2"/>
          <p:cNvSpPr>
            <a:spLocks noGrp="1"/>
          </p:cNvSpPr>
          <p:nvPr>
            <p:ph type="subTitle" idx="1"/>
          </p:nvPr>
        </p:nvSpPr>
        <p:spPr>
          <a:xfrm>
            <a:off x="1371600" y="990600"/>
            <a:ext cx="7010400" cy="4648200"/>
          </a:xfrm>
        </p:spPr>
        <p:txBody>
          <a:bodyPr>
            <a:normAutofit/>
          </a:bodyPr>
          <a:lstStyle/>
          <a:p>
            <a:r>
              <a:rPr lang="ar-JO" dirty="0"/>
              <a:t>إن تعديل الخط في التقرير يعتبر بنفس سهولة تظليل عنصر التحكم أو الكائن الذي تريد تنسيقه ثم استخدام مجموعة الخط في تبويبة تنسيق من أدوات تصميم التقارير.</a:t>
            </a:r>
            <a:endParaRPr lang="en-US" dirty="0"/>
          </a:p>
        </p:txBody>
      </p:sp>
      <p:pic>
        <p:nvPicPr>
          <p:cNvPr id="64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95600"/>
            <a:ext cx="36576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a:effectLst/>
              </a:rPr>
              <a:t>حول التواقيع الرقمية</a:t>
            </a:r>
            <a:endParaRPr lang="en-US" sz="2800" dirty="0">
              <a:effectLst/>
            </a:endParaRPr>
          </a:p>
        </p:txBody>
      </p:sp>
      <p:sp>
        <p:nvSpPr>
          <p:cNvPr id="3" name="Subtitle 2"/>
          <p:cNvSpPr>
            <a:spLocks noGrp="1"/>
          </p:cNvSpPr>
          <p:nvPr>
            <p:ph type="subTitle" idx="1"/>
          </p:nvPr>
        </p:nvSpPr>
        <p:spPr>
          <a:xfrm>
            <a:off x="914400" y="914400"/>
            <a:ext cx="7467600" cy="5105400"/>
          </a:xfrm>
        </p:spPr>
        <p:txBody>
          <a:bodyPr>
            <a:normAutofit/>
          </a:bodyPr>
          <a:lstStyle/>
          <a:p>
            <a:r>
              <a:rPr lang="ar-JO" dirty="0"/>
              <a:t>تؤدي التواقيع الرقمية نفس غرض التواقيع الخطية أو الشهادة المعتمدة البارزة الختم: التي تحدد هوية شخص ما أو تحدد هوية شيء ما، حيث أنه لا يوجد توقيعين متشابهين بالضبط لفردين مختلفين. فالأمر ذاته بالنسبة للتواقيع الرقمية. مع أن موضوع تطبيق التوقيع الرقمي خارج نطاق هذا الدليل، إلا أن المبدأ بسيط للغاية</a:t>
            </a:r>
            <a:r>
              <a:rPr lang="ar-JO" dirty="0" smtClean="0"/>
              <a:t>.</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SA" sz="2800" dirty="0">
                <a:effectLst/>
              </a:rPr>
              <a:t>إضافة الشعارات</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أثناء وجودك في طريقة عرض التصميم أو التخطيط، استخدم أمر شعار في قسم عناصر التحكم لتطبيق مجموعة رأس/تذييل لأدوات تصميم التقرير – تبويبة التصميم: </a:t>
            </a:r>
            <a:endParaRPr lang="en-US" dirty="0"/>
          </a:p>
        </p:txBody>
      </p:sp>
      <p:pic>
        <p:nvPicPr>
          <p:cNvPr id="64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963" y="2743200"/>
            <a:ext cx="14176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r>
              <a:rPr lang="ar-SA" sz="2800" dirty="0">
                <a:effectLst/>
              </a:rPr>
              <a:t>استخدام النسق </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يمتلك بعض الناس مهارة في الأسلوب والتصميم، لكن يصبح مظهر التقرير في بعض الأحيان أولوية متدنية مقابل انجاز التقرير الفعلي. ولحسن الحظ، فإن أكسس يقدم أمر النسق التلقائي الذي يقوم بتنسيق التقرير. قم بفتح التقرير من طريقة عرض التصميم ثم انقر فوق ادوات تصميم التقرير- تصميم – نُسق- اختيار الموضوع:</a:t>
            </a:r>
            <a:endParaRPr lang="en-US" dirty="0"/>
          </a:p>
        </p:txBody>
      </p:sp>
      <p:pic>
        <p:nvPicPr>
          <p:cNvPr id="64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00400"/>
            <a:ext cx="3113088"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78812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241425"/>
          </a:xfrm>
        </p:spPr>
        <p:txBody>
          <a:bodyPr>
            <a:normAutofit/>
          </a:bodyPr>
          <a:lstStyle/>
          <a:p>
            <a:pPr algn="ctr"/>
            <a:r>
              <a:rPr lang="en-US" b="1" dirty="0" smtClean="0"/>
              <a:t> </a:t>
            </a:r>
            <a:r>
              <a:rPr lang="ar-JO" sz="3200" b="1" dirty="0" smtClean="0"/>
              <a:t>الدرس 6-5: </a:t>
            </a:r>
            <a:r>
              <a:rPr lang="ar-SA" sz="3200" dirty="0">
                <a:effectLst/>
              </a:rPr>
              <a:t>أساسيات الاستعلامات</a:t>
            </a:r>
            <a:r>
              <a:rPr lang="ar-JO" dirty="0" smtClean="0"/>
              <a:t/>
            </a:r>
            <a:br>
              <a:rPr lang="ar-JO" dirty="0" smtClean="0"/>
            </a:br>
            <a:endParaRPr lang="ar-SA" sz="2800" dirty="0"/>
          </a:p>
        </p:txBody>
      </p:sp>
      <p:sp>
        <p:nvSpPr>
          <p:cNvPr id="3" name="Subtitle 2"/>
          <p:cNvSpPr>
            <a:spLocks noGrp="1"/>
          </p:cNvSpPr>
          <p:nvPr>
            <p:ph type="subTitle" idx="1"/>
          </p:nvPr>
        </p:nvSpPr>
        <p:spPr>
          <a:xfrm>
            <a:off x="1219200" y="1600200"/>
            <a:ext cx="7162800" cy="3200400"/>
          </a:xfrm>
        </p:spPr>
        <p:txBody>
          <a:bodyPr>
            <a:normAutofit fontScale="70000" lnSpcReduction="20000"/>
          </a:bodyPr>
          <a:lstStyle/>
          <a:p>
            <a:r>
              <a:rPr lang="ar-SA" sz="3600" b="1" dirty="0"/>
              <a:t>مراجعة الاستعلامات</a:t>
            </a:r>
            <a:endParaRPr lang="en-US" sz="3600" b="1" dirty="0"/>
          </a:p>
          <a:p>
            <a:r>
              <a:rPr lang="ar-SA" sz="3600" b="1" dirty="0"/>
              <a:t>الاستعلام</a:t>
            </a:r>
            <a:r>
              <a:rPr lang="ar-SA" sz="3600" dirty="0"/>
              <a:t> عبارة عن سؤال يطرح بشأن البيانات في قاعدة البيانات. وبالرغم من أنها جزء منظم من تشفير الكمبيوتر، إلا أنها مجرد سؤال مثل "كم باع مندوب المبيعات "س" من الأغذية البحرية السنة الماضية؟". وتحصل الاستعلامات بشكل أساسي على البيانات من الجداول غير أنه يمكن للاستعلام استخلاص المعلومات من استعلام آخر أيضا</a:t>
            </a:r>
            <a:r>
              <a:rPr lang="ar-SA" sz="3600" dirty="0" smtClean="0"/>
              <a:t>.</a:t>
            </a:r>
            <a:endParaRPr lang="ar-JO" sz="3600" dirty="0" smtClean="0"/>
          </a:p>
          <a:p>
            <a:r>
              <a:rPr lang="ar-JO" dirty="0"/>
              <a:t>هناك نوعان من الاستعلام: التحديد و الإجراء. وتسمى معظم الاستعلامات </a:t>
            </a:r>
            <a:r>
              <a:rPr lang="ar-JO" b="1" dirty="0"/>
              <a:t>استعلامات محددة</a:t>
            </a:r>
            <a:r>
              <a:rPr lang="ar-JO" dirty="0"/>
              <a:t>، حيث تقوم بالبحث عن معلومات وتُحدد على أساس المعايير التي تحددها. وصُمم </a:t>
            </a:r>
            <a:r>
              <a:rPr lang="ar-JO" b="1" dirty="0"/>
              <a:t>استعلام الإجراء</a:t>
            </a:r>
            <a:r>
              <a:rPr lang="ar-JO" dirty="0"/>
              <a:t> لإدراج أو حذف أو إلحاق البيانات الموجودة أصلا في قاعدة البيانات.</a:t>
            </a:r>
            <a:endParaRPr lang="en-US" dirty="0"/>
          </a:p>
          <a:p>
            <a:endParaRPr lang="ar-SA"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599"/>
          </a:xfrm>
        </p:spPr>
        <p:txBody>
          <a:bodyPr>
            <a:normAutofit/>
          </a:bodyPr>
          <a:lstStyle/>
          <a:p>
            <a:r>
              <a:rPr lang="ar-SA" sz="2800" dirty="0">
                <a:effectLst/>
              </a:rPr>
              <a:t>إنشاء الاستعلامات</a:t>
            </a:r>
            <a:endParaRPr lang="en-US" sz="2800" dirty="0">
              <a:effectLst/>
            </a:endParaRPr>
          </a:p>
        </p:txBody>
      </p:sp>
      <p:sp>
        <p:nvSpPr>
          <p:cNvPr id="3" name="Subtitle 2"/>
          <p:cNvSpPr>
            <a:spLocks noGrp="1"/>
          </p:cNvSpPr>
          <p:nvPr>
            <p:ph type="subTitle" idx="1"/>
          </p:nvPr>
        </p:nvSpPr>
        <p:spPr>
          <a:xfrm>
            <a:off x="457200" y="1066800"/>
            <a:ext cx="7924800" cy="4876800"/>
          </a:xfrm>
        </p:spPr>
        <p:txBody>
          <a:bodyPr/>
          <a:lstStyle/>
          <a:p>
            <a:r>
              <a:rPr lang="ar-JO" dirty="0"/>
              <a:t>يسمح لك برنامج أكسس بإنشاء استعلام بطريقة سهلة من خلال استخدام معالج الاستعلامات أو طريقة عرض التصميم. </a:t>
            </a:r>
            <a:r>
              <a:rPr lang="ar-SA" dirty="0"/>
              <a:t>دعنا نقوم بتلخيص</a:t>
            </a:r>
            <a:r>
              <a:rPr lang="ar-JO" dirty="0"/>
              <a:t> أساسيات كل طريقة. لاستخدام المعالج، أنقر على أمر إنشاء </a:t>
            </a:r>
            <a:r>
              <a:rPr lang="en-US" dirty="0">
                <a:sym typeface="Wingdings"/>
              </a:rPr>
              <a:t></a:t>
            </a:r>
            <a:r>
              <a:rPr lang="ar-JO" dirty="0"/>
              <a:t> معالج الاستعلامات.</a:t>
            </a:r>
            <a:endParaRPr lang="en-US" dirty="0"/>
          </a:p>
        </p:txBody>
      </p:sp>
      <p:pic>
        <p:nvPicPr>
          <p:cNvPr id="65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71800"/>
            <a:ext cx="11398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a:bodyPr>
          <a:lstStyle/>
          <a:p>
            <a:r>
              <a:rPr lang="ar-SA" sz="2800" dirty="0">
                <a:effectLst/>
              </a:rPr>
              <a:t>فرز الاستعلام  </a:t>
            </a:r>
            <a:endParaRPr lang="en-US" sz="2800" dirty="0">
              <a:effectLst/>
            </a:endParaRPr>
          </a:p>
        </p:txBody>
      </p:sp>
      <p:sp>
        <p:nvSpPr>
          <p:cNvPr id="3" name="Subtitle 2"/>
          <p:cNvSpPr>
            <a:spLocks noGrp="1"/>
          </p:cNvSpPr>
          <p:nvPr>
            <p:ph type="subTitle" idx="1"/>
          </p:nvPr>
        </p:nvSpPr>
        <p:spPr>
          <a:xfrm>
            <a:off x="304800" y="990600"/>
            <a:ext cx="8077200" cy="5105400"/>
          </a:xfrm>
        </p:spPr>
        <p:txBody>
          <a:bodyPr/>
          <a:lstStyle/>
          <a:p>
            <a:r>
              <a:rPr lang="ar-JO" dirty="0"/>
              <a:t>عندما تنتهي من تصميم وتنفيذ الاستعلام، فيجري عرض النتائج بطريقة عرض ورقة بيانات. ويمكنك تطبيق سمة الفرز بسهولة على نتائج الاستعلام. </a:t>
            </a:r>
            <a:endParaRPr lang="en-US" dirty="0"/>
          </a:p>
          <a:p>
            <a:r>
              <a:rPr lang="ar-JO" dirty="0"/>
              <a:t>تأمل في الاستعلام التالي الذي  تم استخدامه لإنشاء قائمة أساسية لمنتجات شركة  </a:t>
            </a:r>
            <a:r>
              <a:rPr lang="en-US" dirty="0" err="1"/>
              <a:t>Northwind</a:t>
            </a:r>
            <a:r>
              <a:rPr lang="en-US" dirty="0"/>
              <a:t> Traders </a:t>
            </a:r>
            <a:r>
              <a:rPr lang="ar-SA" dirty="0"/>
              <a:t>التي تم بيعها:</a:t>
            </a:r>
            <a:endParaRPr lang="en-US" dirty="0"/>
          </a:p>
        </p:txBody>
      </p:sp>
      <p:pic>
        <p:nvPicPr>
          <p:cNvPr id="65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960" y="3429000"/>
            <a:ext cx="41719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85799"/>
          </a:xfrm>
        </p:spPr>
        <p:txBody>
          <a:bodyPr>
            <a:normAutofit/>
          </a:bodyPr>
          <a:lstStyle/>
          <a:p>
            <a:r>
              <a:rPr lang="ar-SA" sz="2800" dirty="0">
                <a:effectLst/>
              </a:rPr>
              <a:t>تصفية الاستعلام</a:t>
            </a:r>
            <a:endParaRPr lang="en-US" sz="2800" dirty="0">
              <a:effectLst/>
            </a:endParaRPr>
          </a:p>
        </p:txBody>
      </p:sp>
      <p:sp>
        <p:nvSpPr>
          <p:cNvPr id="3" name="Subtitle 2"/>
          <p:cNvSpPr>
            <a:spLocks noGrp="1"/>
          </p:cNvSpPr>
          <p:nvPr>
            <p:ph type="subTitle" idx="1"/>
          </p:nvPr>
        </p:nvSpPr>
        <p:spPr>
          <a:xfrm>
            <a:off x="1371600" y="990600"/>
            <a:ext cx="6934200" cy="5105400"/>
          </a:xfrm>
        </p:spPr>
        <p:txBody>
          <a:bodyPr>
            <a:normAutofit/>
          </a:bodyPr>
          <a:lstStyle/>
          <a:p>
            <a:r>
              <a:rPr lang="ar-JO" dirty="0"/>
              <a:t>تعتبر</a:t>
            </a:r>
            <a:r>
              <a:rPr lang="ar-JO" b="1" dirty="0"/>
              <a:t> التصفية بالتحديد</a:t>
            </a:r>
            <a:r>
              <a:rPr lang="ar-JO" dirty="0"/>
              <a:t> إحدى أسهل الطرق للتصفية. وهي تسمح لك بتحديد أي حقل عاد به الاستعلام والقيام بتصفية نتائج الاستعلام بناءً على الحقل الواحد.</a:t>
            </a:r>
            <a:endParaRPr lang="en-US" dirty="0"/>
          </a:p>
          <a:p>
            <a:r>
              <a:rPr lang="ar-SA" dirty="0"/>
              <a:t>فعلى سبيل المثال، تأمل استعلام المنتج التالي الذي تم تصفيته بالفعل بترتيب هجائي: </a:t>
            </a:r>
            <a:endParaRPr lang="ar-SA" dirty="0"/>
          </a:p>
        </p:txBody>
      </p:sp>
      <p:pic>
        <p:nvPicPr>
          <p:cNvPr id="65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05200"/>
            <a:ext cx="4119562"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31825"/>
          </a:xfrm>
        </p:spPr>
        <p:txBody>
          <a:bodyPr>
            <a:normAutofit fontScale="90000"/>
          </a:bodyPr>
          <a:lstStyle/>
          <a:p>
            <a:r>
              <a:rPr lang="ar-SA" dirty="0">
                <a:effectLst/>
              </a:rPr>
              <a:t>إظهار وإخفاء الحقول</a:t>
            </a:r>
            <a:endParaRPr lang="en-US" dirty="0">
              <a:effectLst/>
            </a:endParaRPr>
          </a:p>
        </p:txBody>
      </p:sp>
      <p:sp>
        <p:nvSpPr>
          <p:cNvPr id="3" name="Subtitle 2"/>
          <p:cNvSpPr>
            <a:spLocks noGrp="1"/>
          </p:cNvSpPr>
          <p:nvPr>
            <p:ph type="subTitle" idx="1"/>
          </p:nvPr>
        </p:nvSpPr>
        <p:spPr>
          <a:xfrm>
            <a:off x="990600" y="838200"/>
            <a:ext cx="7239000" cy="2286000"/>
          </a:xfrm>
        </p:spPr>
        <p:txBody>
          <a:bodyPr/>
          <a:lstStyle/>
          <a:p>
            <a:r>
              <a:rPr lang="ar-JO" dirty="0"/>
              <a:t>يمنحك برنامج أكسس القدرة على إخفاء أعمدة البيانات المختلفة. ومن أجل إخفاء عمود ما، أنقر بالزر الأيمن على اسم العمود وأنقر زر إخفاء الحقول:</a:t>
            </a:r>
            <a:endParaRPr lang="en-US" dirty="0"/>
          </a:p>
        </p:txBody>
      </p:sp>
      <p:pic>
        <p:nvPicPr>
          <p:cNvPr id="65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394" y="2667000"/>
            <a:ext cx="2290762"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فتح مركز التوثيق</a:t>
            </a:r>
            <a:endParaRPr lang="en-US" sz="2800" dirty="0">
              <a:effectLst/>
            </a:endParaRPr>
          </a:p>
        </p:txBody>
      </p:sp>
      <p:sp>
        <p:nvSpPr>
          <p:cNvPr id="3" name="Subtitle 2"/>
          <p:cNvSpPr>
            <a:spLocks noGrp="1"/>
          </p:cNvSpPr>
          <p:nvPr>
            <p:ph type="subTitle" idx="1"/>
          </p:nvPr>
        </p:nvSpPr>
        <p:spPr>
          <a:xfrm>
            <a:off x="685800" y="1219200"/>
            <a:ext cx="7772400" cy="4876800"/>
          </a:xfrm>
        </p:spPr>
        <p:txBody>
          <a:bodyPr>
            <a:normAutofit/>
          </a:bodyPr>
          <a:lstStyle/>
          <a:p>
            <a:r>
              <a:rPr lang="ar-JO" dirty="0"/>
              <a:t>يمكن الوصول إلى جميع ميزات الأمان والخيارات التي ذكرناها عبر مركز التوثيق. ولفتح مركز التوثيق، اضغط على ملف </a:t>
            </a:r>
            <a:r>
              <a:rPr lang="en-US" dirty="0">
                <a:sym typeface="Symbol"/>
              </a:rPr>
              <a:t></a:t>
            </a:r>
            <a:r>
              <a:rPr lang="ar-JO" dirty="0"/>
              <a:t> خيارات:</a:t>
            </a:r>
            <a:endParaRPr lang="en-US" dirty="0"/>
          </a:p>
        </p:txBody>
      </p:sp>
      <p:pic>
        <p:nvPicPr>
          <p:cNvPr id="539650" name="Picture 2"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14600"/>
            <a:ext cx="16843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تعيين كلمة مرور لقاعدة بياناتك</a:t>
            </a:r>
            <a:endParaRPr lang="en-US" sz="2800" dirty="0">
              <a:effectLst/>
            </a:endParaRPr>
          </a:p>
        </p:txBody>
      </p:sp>
      <p:sp>
        <p:nvSpPr>
          <p:cNvPr id="3" name="Subtitle 2"/>
          <p:cNvSpPr>
            <a:spLocks noGrp="1"/>
          </p:cNvSpPr>
          <p:nvPr>
            <p:ph type="subTitle" idx="1"/>
          </p:nvPr>
        </p:nvSpPr>
        <p:spPr>
          <a:xfrm>
            <a:off x="685800" y="1219200"/>
            <a:ext cx="7772400" cy="4876800"/>
          </a:xfrm>
        </p:spPr>
        <p:txBody>
          <a:bodyPr>
            <a:normAutofit/>
          </a:bodyPr>
          <a:lstStyle/>
          <a:p>
            <a:r>
              <a:rPr lang="ar-SA" dirty="0"/>
              <a:t>ويمكنك إستخدام أحد أبسط الوسائل لحماية قاعدة البيانات وذلك باستخدام كلمة مرور. ومن أجل تعيين كلمة مرور، يجب فتح الملف بإستخدام فتح خاص. مما يعني، أنه يجب فتح الملف بحيث تكون وحدك تمتلك الوصول إليه في هذا الوقت ولا يمكن لغيرك من فتحها أو عمل أي تغييرات عليها عن بعد. ولإجراء ذلك، أغلق جميع قواعد البيانات المفتوحة من خلال النقر على ملف </a:t>
            </a:r>
            <a:r>
              <a:rPr lang="en-US" dirty="0">
                <a:sym typeface="Symbol"/>
              </a:rPr>
              <a:t></a:t>
            </a:r>
            <a:r>
              <a:rPr lang="en-US" dirty="0"/>
              <a:t> </a:t>
            </a:r>
            <a:r>
              <a:rPr lang="ar-SA" dirty="0"/>
              <a:t>إغلاق قاعدة البيانات: </a:t>
            </a:r>
            <a:endParaRPr lang="en-US" dirty="0"/>
          </a:p>
        </p:txBody>
      </p:sp>
      <p:pic>
        <p:nvPicPr>
          <p:cNvPr id="540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74008"/>
            <a:ext cx="22812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530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pPr algn="ctr"/>
            <a:r>
              <a:rPr lang="ar-SA" sz="3200" dirty="0" smtClean="0"/>
              <a:t>الدرس 1-4: </a:t>
            </a:r>
            <a:r>
              <a:rPr lang="ar-SA" sz="3200" dirty="0">
                <a:effectLst/>
              </a:rPr>
              <a:t>الحصول على التعليمات</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SA" dirty="0" smtClean="0"/>
              <a:t>حالما </a:t>
            </a:r>
            <a:r>
              <a:rPr lang="ar-SA" dirty="0"/>
              <a:t>تصبح معتاداً أكثر على استخدام برنامج أكسس، فمن المرجح أنه يكون لديك سؤال محدد حول ميزة أو كيفية عمل شيء ما. وتتناسب جميع البرامج التي تتضمنها مجموعة أوفيس 2010 إستخدام واسع لوظائف </a:t>
            </a:r>
            <a:r>
              <a:rPr lang="en-US" dirty="0"/>
              <a:t>Office.com </a:t>
            </a:r>
            <a:r>
              <a:rPr lang="ar-SA" dirty="0"/>
              <a:t>بهدف تقديم معلومات التعليمات الأكثر تحديثاً. وإن لم يستطع جهاز الكمبيوتر الوصول إلى الإنترنت، فلا حاجة للقلق – هنالك ملف التعليمات لبرنامج الأكسس دون الاتصال بالإنترنت.</a:t>
            </a:r>
            <a:r>
              <a:rPr lang="en-US" dirty="0"/>
              <a:t> </a:t>
            </a:r>
            <a:r>
              <a:rPr lang="ar-SA" dirty="0"/>
              <a:t>التعليمات متوفرة في أي وقت مع برنامج أكسس، لذا دعنا نستعرض كيفية الاستفادة من ملف التعليمات.</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lstStyle/>
          <a:p>
            <a:pPr algn="ctr"/>
            <a:r>
              <a:rPr lang="ar-JO" u="sng" dirty="0"/>
              <a:t>القسم 1: </a:t>
            </a:r>
            <a:r>
              <a:rPr lang="ar-SA" dirty="0">
                <a:effectLst/>
              </a:rPr>
              <a:t>بدء العمل</a:t>
            </a:r>
            <a:endParaRPr lang="ar-SA" u="sng" dirty="0"/>
          </a:p>
        </p:txBody>
      </p:sp>
      <p:sp>
        <p:nvSpPr>
          <p:cNvPr id="3" name="Subtitle 2"/>
          <p:cNvSpPr>
            <a:spLocks noGrp="1"/>
          </p:cNvSpPr>
          <p:nvPr>
            <p:ph type="subTitle" idx="1"/>
          </p:nvPr>
        </p:nvSpPr>
        <p:spPr>
          <a:xfrm>
            <a:off x="685800" y="1219200"/>
            <a:ext cx="8153400" cy="4876800"/>
          </a:xfrm>
        </p:spPr>
        <p:txBody>
          <a:bodyPr>
            <a:normAutofit/>
          </a:bodyPr>
          <a:lstStyle/>
          <a:p>
            <a:r>
              <a:rPr lang="ar-SA" b="1" dirty="0"/>
              <a:t>نتعلم في هذا القسم كيفية عمل الآتي:</a:t>
            </a:r>
            <a:endParaRPr lang="en-US" dirty="0"/>
          </a:p>
          <a:p>
            <a:pPr marL="457200" lvl="0" indent="-457200">
              <a:buFont typeface="Wingdings" pitchFamily="2" charset="2"/>
              <a:buChar char="Ø"/>
            </a:pPr>
            <a:r>
              <a:rPr lang="ar-SA" dirty="0"/>
              <a:t>التعرف على بعض المميزات الجديدة لبرنامج أكسس 2010</a:t>
            </a:r>
            <a:endParaRPr lang="en-US" dirty="0"/>
          </a:p>
          <a:p>
            <a:pPr marL="457200" lvl="0" indent="-457200">
              <a:buFont typeface="Wingdings" pitchFamily="2" charset="2"/>
              <a:buChar char="Ø"/>
            </a:pPr>
            <a:r>
              <a:rPr lang="ar-SA" dirty="0"/>
              <a:t>فتح وإغلاق برنامج الأكسس</a:t>
            </a:r>
            <a:endParaRPr lang="en-US" dirty="0"/>
          </a:p>
          <a:p>
            <a:pPr marL="457200" lvl="0" indent="-457200">
              <a:buFont typeface="Wingdings" pitchFamily="2" charset="2"/>
              <a:buChar char="Ø"/>
            </a:pPr>
            <a:r>
              <a:rPr lang="ar-SA" dirty="0"/>
              <a:t>تعريف وفهم بعض مصطلحات قواعد البيانات</a:t>
            </a:r>
            <a:endParaRPr lang="en-US" dirty="0"/>
          </a:p>
          <a:p>
            <a:pPr marL="457200" lvl="0" indent="-457200">
              <a:buFont typeface="Wingdings" pitchFamily="2" charset="2"/>
              <a:buChar char="Ø"/>
            </a:pPr>
            <a:r>
              <a:rPr lang="ar-SA" dirty="0"/>
              <a:t>تحديد سمات الواجهة المختلفة</a:t>
            </a:r>
            <a:endParaRPr lang="en-US" dirty="0"/>
          </a:p>
          <a:p>
            <a:pPr marL="457200" lvl="0" indent="-457200">
              <a:buFont typeface="Wingdings" pitchFamily="2" charset="2"/>
              <a:buChar char="Ø"/>
            </a:pPr>
            <a:r>
              <a:rPr lang="ar-SA" dirty="0"/>
              <a:t>استخدام طريقة عرض (</a:t>
            </a:r>
            <a:r>
              <a:rPr lang="en-US" dirty="0"/>
              <a:t>Backstage</a:t>
            </a:r>
            <a:r>
              <a:rPr lang="ar-SA" dirty="0"/>
              <a:t>) (قائمة ملف)</a:t>
            </a:r>
            <a:endParaRPr lang="en-US" dirty="0"/>
          </a:p>
          <a:p>
            <a:pPr marL="457200" lvl="0" indent="-457200">
              <a:buFont typeface="Wingdings" pitchFamily="2" charset="2"/>
              <a:buChar char="Ø"/>
            </a:pPr>
            <a:r>
              <a:rPr lang="ar-SA" dirty="0"/>
              <a:t>التفاعل مع علامات التبويب والأوامر المتعلقة </a:t>
            </a:r>
            <a:r>
              <a:rPr lang="ar-SA" dirty="0" smtClean="0"/>
              <a:t>بها</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r>
              <a:rPr lang="ar-SA" sz="2800" dirty="0">
                <a:effectLst/>
              </a:rPr>
              <a:t>فتح ملف التعليمات</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SA" dirty="0"/>
              <a:t>تُعد التعليمات متاحة في أي وقت من خلال النقر على زر تعليمات أسفل زر إغلاق أو من خلال الضغط على مفتاح </a:t>
            </a:r>
            <a:r>
              <a:rPr lang="en-US" dirty="0"/>
              <a:t>F1</a:t>
            </a:r>
            <a:r>
              <a:rPr lang="ar-SA" dirty="0"/>
              <a:t> على لوحة المفاتيح:</a:t>
            </a:r>
            <a:endParaRPr lang="en-US" dirty="0"/>
          </a:p>
        </p:txBody>
      </p:sp>
      <p:pic>
        <p:nvPicPr>
          <p:cNvPr id="541698" name="Picture 2" descr="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288" y="2362200"/>
            <a:ext cx="1357313"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3200" dirty="0">
                <a:effectLst/>
              </a:rPr>
              <a:t>نظرة عامة على ملف التعليمات</a:t>
            </a:r>
            <a:endParaRPr lang="en-US" sz="3200" dirty="0">
              <a:effectLst/>
            </a:endParaRPr>
          </a:p>
        </p:txBody>
      </p:sp>
      <p:sp>
        <p:nvSpPr>
          <p:cNvPr id="3" name="Subtitle 2"/>
          <p:cNvSpPr>
            <a:spLocks noGrp="1"/>
          </p:cNvSpPr>
          <p:nvPr>
            <p:ph type="subTitle" idx="1"/>
          </p:nvPr>
        </p:nvSpPr>
        <p:spPr>
          <a:xfrm>
            <a:off x="685800" y="1066800"/>
            <a:ext cx="7772400" cy="4953000"/>
          </a:xfrm>
        </p:spPr>
        <p:txBody>
          <a:bodyPr/>
          <a:lstStyle/>
          <a:p>
            <a:r>
              <a:rPr lang="ar-SA" dirty="0"/>
              <a:t>يشبه ملف التعليمات في تصميمه برنامج تصفح الانترنت. إذ يحتوي على ازرار التنقل للتصفح عبر صفحات التعليمات المختلفة. وشريط البحث الذي يتيح لك التصفح عن كلمه مُحدّده أو جملة، ومنطقة العرض التي تتيح لك رؤية ملف التعليمات الفعلية: </a:t>
            </a:r>
          </a:p>
        </p:txBody>
      </p:sp>
      <p:pic>
        <p:nvPicPr>
          <p:cNvPr id="542722" name="Picture 2" descr="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48275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001"/>
          </a:xfrm>
        </p:spPr>
        <p:txBody>
          <a:bodyPr>
            <a:normAutofit/>
          </a:bodyPr>
          <a:lstStyle/>
          <a:p>
            <a:r>
              <a:rPr lang="ar-SA" sz="2800" dirty="0">
                <a:effectLst/>
              </a:rPr>
              <a:t>تعليمات عبر الانترنت وبدون الإتصال بالإنترنت</a:t>
            </a:r>
            <a:endParaRPr lang="en-US" sz="2800" dirty="0">
              <a:effectLst/>
            </a:endParaRPr>
          </a:p>
        </p:txBody>
      </p:sp>
      <p:sp>
        <p:nvSpPr>
          <p:cNvPr id="3" name="Subtitle 2"/>
          <p:cNvSpPr>
            <a:spLocks noGrp="1"/>
          </p:cNvSpPr>
          <p:nvPr>
            <p:ph type="subTitle" idx="1"/>
          </p:nvPr>
        </p:nvSpPr>
        <p:spPr>
          <a:xfrm>
            <a:off x="685800" y="1219200"/>
            <a:ext cx="7772400" cy="4876800"/>
          </a:xfrm>
        </p:spPr>
        <p:txBody>
          <a:bodyPr/>
          <a:lstStyle/>
          <a:p>
            <a:r>
              <a:rPr lang="ar-JO" dirty="0"/>
              <a:t>يتيح برنامج أكسس نموذجين للتعليمات: تعليمات عبر الإنترنت و</a:t>
            </a:r>
            <a:r>
              <a:rPr lang="ar-SA" dirty="0"/>
              <a:t>تعليمات </a:t>
            </a:r>
            <a:r>
              <a:rPr lang="ar-JO" dirty="0"/>
              <a:t>بدون الاتصال بالإنترنت. وكما يرتبط ملف التعليمات </a:t>
            </a:r>
            <a:r>
              <a:rPr lang="ar-JO" b="1" dirty="0"/>
              <a:t>عبر الإنترنت</a:t>
            </a:r>
            <a:r>
              <a:rPr lang="ar-JO" dirty="0"/>
              <a:t> بـ </a:t>
            </a:r>
            <a:r>
              <a:rPr lang="en-US" dirty="0"/>
              <a:t>Office.com</a:t>
            </a:r>
            <a:r>
              <a:rPr lang="ar-SA" dirty="0"/>
              <a:t> للحصول على أحد مواضيع التعليمات. وتُستخدم التعليمات </a:t>
            </a:r>
            <a:r>
              <a:rPr lang="ar-JO" b="1" dirty="0"/>
              <a:t>بدون الاتصال بالإنترنت</a:t>
            </a:r>
            <a:r>
              <a:rPr lang="ar-JO" dirty="0"/>
              <a:t> معلومات التعليمات المخزنة على جهاز الكمبيوتر المستخدم. وقد لا تكون دائمة التحديث، ولكنها متوفرة حتى وإن كان </a:t>
            </a:r>
            <a:r>
              <a:rPr lang="en-US" dirty="0"/>
              <a:t>Office.com</a:t>
            </a:r>
            <a:r>
              <a:rPr lang="ar-JO" dirty="0"/>
              <a:t> غير متوفر أو لعدم وجود صلاحية الوصول إلى الإنترنت. </a:t>
            </a:r>
            <a:r>
              <a:rPr lang="ar-SA" dirty="0"/>
              <a:t>ومتى أصبح محتملاً، يُحاول برنامج أكسس إستخدام التعليمات عبر الإنترنت.</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6762"/>
          </a:xfrm>
        </p:spPr>
        <p:txBody>
          <a:bodyPr>
            <a:normAutofit/>
          </a:bodyPr>
          <a:lstStyle/>
          <a:p>
            <a:r>
              <a:rPr lang="ar-SA" sz="2800" dirty="0">
                <a:effectLst/>
              </a:rPr>
              <a:t>البحث عن التعليمات  </a:t>
            </a:r>
            <a:endParaRPr lang="en-US" sz="2800" dirty="0">
              <a:effectLst/>
            </a:endParaRPr>
          </a:p>
        </p:txBody>
      </p:sp>
      <p:sp>
        <p:nvSpPr>
          <p:cNvPr id="3" name="Subtitle 2"/>
          <p:cNvSpPr>
            <a:spLocks noGrp="1"/>
          </p:cNvSpPr>
          <p:nvPr>
            <p:ph type="subTitle" idx="1"/>
          </p:nvPr>
        </p:nvSpPr>
        <p:spPr>
          <a:xfrm>
            <a:off x="685800" y="1143000"/>
            <a:ext cx="7772400" cy="4876800"/>
          </a:xfrm>
        </p:spPr>
        <p:txBody>
          <a:bodyPr/>
          <a:lstStyle/>
          <a:p>
            <a:r>
              <a:rPr lang="ar-JO" dirty="0"/>
              <a:t>تتوفر هناك ثلاثة طرق رئيسيه للحصول على مزيد من التعليمات باستخدام ملف التعليمات: </a:t>
            </a:r>
            <a:r>
              <a:rPr lang="ar-JO" b="1" dirty="0"/>
              <a:t>إستعراض</a:t>
            </a:r>
            <a:r>
              <a:rPr lang="ar-JO" dirty="0"/>
              <a:t> دعم حول موضوع، وبإستخدام</a:t>
            </a:r>
            <a:r>
              <a:rPr lang="ar-JO" b="1" dirty="0"/>
              <a:t> جدول المحتويات، </a:t>
            </a:r>
            <a:r>
              <a:rPr lang="ar-JO" dirty="0"/>
              <a:t>و</a:t>
            </a:r>
            <a:r>
              <a:rPr lang="ar-JO" b="1" dirty="0"/>
              <a:t>البحث</a:t>
            </a:r>
            <a:r>
              <a:rPr lang="ar-JO" dirty="0"/>
              <a:t> في المستند على الكلمات الرئيسية.</a:t>
            </a:r>
            <a:endParaRPr lang="en-US" dirty="0"/>
          </a:p>
          <a:p>
            <a:r>
              <a:rPr lang="ar-JO" dirty="0"/>
              <a:t>عند فتح التعليمات، يحتوي الجزء الرئيسي لصفحة البداية على قائمة بكافة مواضيع التعليمات الرئيسية: </a:t>
            </a:r>
            <a:endParaRPr lang="en-US" dirty="0"/>
          </a:p>
        </p:txBody>
      </p:sp>
      <p:pic>
        <p:nvPicPr>
          <p:cNvPr id="543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46958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0"/>
          </a:xfrm>
        </p:spPr>
        <p:txBody>
          <a:bodyPr>
            <a:normAutofit/>
          </a:bodyPr>
          <a:lstStyle/>
          <a:p>
            <a:pPr algn="ctr"/>
            <a:r>
              <a:rPr lang="ar-JO" b="1" dirty="0" smtClean="0"/>
              <a:t>القسم 2: </a:t>
            </a:r>
            <a:r>
              <a:rPr lang="ar-SA" dirty="0">
                <a:effectLst/>
              </a:rPr>
              <a:t>الواجهة الجديدة</a:t>
            </a:r>
            <a:endParaRPr lang="ar-SA" dirty="0"/>
          </a:p>
        </p:txBody>
      </p:sp>
      <p:sp>
        <p:nvSpPr>
          <p:cNvPr id="3" name="Subtitle 2"/>
          <p:cNvSpPr>
            <a:spLocks noGrp="1"/>
          </p:cNvSpPr>
          <p:nvPr>
            <p:ph type="subTitle" idx="1"/>
          </p:nvPr>
        </p:nvSpPr>
        <p:spPr>
          <a:xfrm>
            <a:off x="685800" y="1219200"/>
            <a:ext cx="7772400" cy="4800600"/>
          </a:xfrm>
        </p:spPr>
        <p:txBody>
          <a:bodyPr>
            <a:normAutofit/>
          </a:bodyPr>
          <a:lstStyle/>
          <a:p>
            <a:r>
              <a:rPr lang="ar-JO" b="1" dirty="0"/>
              <a:t>في هذا القسم سنتعرف على كيفية:</a:t>
            </a:r>
            <a:endParaRPr lang="en-US" dirty="0"/>
          </a:p>
          <a:p>
            <a:pPr marL="457200" lvl="0" indent="-457200">
              <a:buFont typeface="Wingdings" pitchFamily="2" charset="2"/>
              <a:buChar char="Ø"/>
            </a:pPr>
            <a:r>
              <a:rPr lang="ar-JO" dirty="0"/>
              <a:t>استخدام الأوامر في شريط أدوات الوصول السريع.</a:t>
            </a:r>
            <a:endParaRPr lang="en-US" dirty="0"/>
          </a:p>
          <a:p>
            <a:pPr marL="457200" lvl="0" indent="-457200">
              <a:buFont typeface="Wingdings" pitchFamily="2" charset="2"/>
              <a:buChar char="Ø"/>
            </a:pPr>
            <a:r>
              <a:rPr lang="ar-JO" dirty="0"/>
              <a:t>تخصيص الأوامر في شريط أدوات الوصول السريع.</a:t>
            </a:r>
            <a:endParaRPr lang="en-US" dirty="0"/>
          </a:p>
          <a:p>
            <a:pPr marL="457200" lvl="0" indent="-457200">
              <a:buFont typeface="Wingdings" pitchFamily="2" charset="2"/>
              <a:buChar char="Ø"/>
            </a:pPr>
            <a:r>
              <a:rPr lang="ar-JO" dirty="0"/>
              <a:t>التعرف على التبويبات والمجموعات وأزرار الخيار والأوامر وواجهة الشريط. </a:t>
            </a:r>
            <a:endParaRPr lang="en-US" dirty="0"/>
          </a:p>
          <a:p>
            <a:pPr marL="457200" lvl="0" indent="-457200">
              <a:buFont typeface="Wingdings" pitchFamily="2" charset="2"/>
              <a:buChar char="Ø"/>
            </a:pPr>
            <a:r>
              <a:rPr lang="ar-JO" dirty="0"/>
              <a:t>فتح مربع الحوار الإضافي.</a:t>
            </a:r>
            <a:endParaRPr lang="en-US" dirty="0"/>
          </a:p>
          <a:p>
            <a:pPr marL="457200" lvl="0" indent="-457200">
              <a:buFont typeface="Wingdings" pitchFamily="2" charset="2"/>
              <a:buChar char="Ø"/>
            </a:pPr>
            <a:r>
              <a:rPr lang="ar-JO" dirty="0"/>
              <a:t>استخدام قائمة الملف </a:t>
            </a:r>
            <a:r>
              <a:rPr lang="en-US" dirty="0"/>
              <a:t>(Backstage)</a:t>
            </a:r>
            <a:r>
              <a:rPr lang="ar-JO" dirty="0"/>
              <a:t>.</a:t>
            </a:r>
            <a:endParaRPr lang="en-US" dirty="0"/>
          </a:p>
          <a:p>
            <a:pPr marL="457200" lvl="0" indent="-457200">
              <a:buFont typeface="Wingdings" pitchFamily="2" charset="2"/>
              <a:buChar char="Ø"/>
            </a:pPr>
            <a:r>
              <a:rPr lang="ar-JO" dirty="0"/>
              <a:t>تصغير أوامر الشريط.</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pPr algn="ctr"/>
            <a:r>
              <a:rPr lang="ar-JO" sz="3200" dirty="0" smtClean="0"/>
              <a:t>الدرس 2-1: </a:t>
            </a:r>
            <a:r>
              <a:rPr lang="ar-SA" sz="3200" dirty="0" smtClean="0"/>
              <a:t>شريط أدوات</a:t>
            </a:r>
            <a:r>
              <a:rPr lang="ar-SA" sz="3200" b="0" dirty="0" smtClean="0">
                <a:effectLst/>
              </a:rPr>
              <a:t> </a:t>
            </a:r>
            <a:r>
              <a:rPr lang="ar-SA" sz="3200" dirty="0"/>
              <a:t>الوصول السريع </a:t>
            </a:r>
          </a:p>
        </p:txBody>
      </p:sp>
      <p:sp>
        <p:nvSpPr>
          <p:cNvPr id="3" name="Subtitle 2"/>
          <p:cNvSpPr>
            <a:spLocks noGrp="1"/>
          </p:cNvSpPr>
          <p:nvPr>
            <p:ph type="subTitle" idx="1"/>
          </p:nvPr>
        </p:nvSpPr>
        <p:spPr>
          <a:xfrm>
            <a:off x="685800" y="1219200"/>
            <a:ext cx="7772400" cy="3657600"/>
          </a:xfrm>
        </p:spPr>
        <p:txBody>
          <a:bodyPr>
            <a:normAutofit/>
          </a:bodyPr>
          <a:lstStyle/>
          <a:p>
            <a:r>
              <a:rPr lang="ar-JO" dirty="0"/>
              <a:t>لم تعُد تعتمد واجهة مستخدم أكسس على أشرطة الأدوات والقوائم المتعددة؛ ولكنه استعاض عنها باستخدام واجهة تبويبات أوضح وأكثر سهولة. ويعد شريط أدوات الوصول السريع (شريط أدوات الوصول السريع القصير) العنصر الأهم في الواجهة. حيث أن هذا الشريط قابل للتعديل ويتيح الوصول إلى المميزات التي تعتمد عليها بصورة كبيرة.</a:t>
            </a:r>
            <a:endParaRPr lang="en-US" dirty="0"/>
          </a:p>
          <a:p>
            <a:r>
              <a:rPr lang="ar-JO" dirty="0"/>
              <a:t>وفي هذا الدرس سوف تتعرف على كل ما يخص شريط أدوات الوصول السريع، حيث نتعرف على الأزرار الافتراضية وكيفية إضافة أو إزالة الأزرار وكيفية تخصيص شريط الأدوات.</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84225"/>
          </a:xfrm>
        </p:spPr>
        <p:txBody>
          <a:bodyPr>
            <a:normAutofit/>
          </a:bodyPr>
          <a:lstStyle/>
          <a:p>
            <a:r>
              <a:rPr lang="ar-SA" sz="2800" dirty="0">
                <a:effectLst/>
              </a:rPr>
              <a:t>أوامر شريط أدوات الوصول السريع الافتراضي  </a:t>
            </a:r>
            <a:endParaRPr lang="en-US" sz="2800" dirty="0">
              <a:effectLst/>
            </a:endParaRPr>
          </a:p>
        </p:txBody>
      </p:sp>
      <p:sp>
        <p:nvSpPr>
          <p:cNvPr id="3" name="Subtitle 2"/>
          <p:cNvSpPr>
            <a:spLocks noGrp="1"/>
          </p:cNvSpPr>
          <p:nvPr>
            <p:ph type="subTitle" idx="1"/>
          </p:nvPr>
        </p:nvSpPr>
        <p:spPr>
          <a:xfrm>
            <a:off x="457200" y="1219200"/>
            <a:ext cx="7924800" cy="4800600"/>
          </a:xfrm>
        </p:spPr>
        <p:txBody>
          <a:bodyPr/>
          <a:lstStyle/>
          <a:p>
            <a:r>
              <a:rPr lang="ar-SA" dirty="0"/>
              <a:t>يقع شريط أدوات الوصول السريع في الزاوية العلوي اليمنى من الشاشة: </a:t>
            </a:r>
          </a:p>
        </p:txBody>
      </p:sp>
      <p:pic>
        <p:nvPicPr>
          <p:cNvPr id="544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12842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685801"/>
          </a:xfrm>
        </p:spPr>
        <p:txBody>
          <a:bodyPr>
            <a:normAutofit/>
          </a:bodyPr>
          <a:lstStyle/>
          <a:p>
            <a:r>
              <a:rPr lang="ar-SA" sz="2800" dirty="0">
                <a:effectLst/>
              </a:rPr>
              <a:t>إضافة الأوامر</a:t>
            </a:r>
            <a:r>
              <a:rPr lang="ar-SA" sz="2800" b="0" dirty="0">
                <a:effectLst/>
              </a:rPr>
              <a:t> </a:t>
            </a:r>
            <a:endParaRPr lang="en-US" sz="2800" dirty="0">
              <a:effectLst/>
            </a:endParaRPr>
          </a:p>
        </p:txBody>
      </p:sp>
      <p:sp>
        <p:nvSpPr>
          <p:cNvPr id="3" name="Subtitle 2"/>
          <p:cNvSpPr>
            <a:spLocks noGrp="1"/>
          </p:cNvSpPr>
          <p:nvPr>
            <p:ph type="subTitle" idx="1"/>
          </p:nvPr>
        </p:nvSpPr>
        <p:spPr>
          <a:xfrm>
            <a:off x="685800" y="1219200"/>
            <a:ext cx="7772400" cy="4724400"/>
          </a:xfrm>
        </p:spPr>
        <p:txBody>
          <a:bodyPr/>
          <a:lstStyle/>
          <a:p>
            <a:r>
              <a:rPr lang="ar-JO" dirty="0"/>
              <a:t>إن أردت تخصيص شريط أدوات الوصول السريع، فربما يمكنك إضافة الأوامر المتاحة على الشريط  مثل تنسيق الأرقام أو أوامر البيانات</a:t>
            </a:r>
            <a:r>
              <a:rPr lang="ar-JO" b="1" dirty="0"/>
              <a:t> </a:t>
            </a:r>
            <a:r>
              <a:rPr lang="ar-JO" dirty="0"/>
              <a:t>الخارجية. ولإضافة أمر الى شريط أدوات الوصول السريع، أنقر بالزر الأيمن على الأمر في الشريط ثم انقر إضافة الى شريط أدوات الوصول السريع.        </a:t>
            </a:r>
            <a:endParaRPr lang="en-US" dirty="0"/>
          </a:p>
        </p:txBody>
      </p:sp>
      <p:pic>
        <p:nvPicPr>
          <p:cNvPr id="545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1195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762962"/>
          </a:xfrm>
        </p:spPr>
        <p:txBody>
          <a:bodyPr>
            <a:normAutofit/>
          </a:bodyPr>
          <a:lstStyle/>
          <a:p>
            <a:r>
              <a:rPr lang="ar-SA" sz="2800" dirty="0">
                <a:effectLst/>
              </a:rPr>
              <a:t>إزالة الاوامر</a:t>
            </a:r>
            <a:endParaRPr lang="en-US" sz="2800" dirty="0">
              <a:effectLst/>
            </a:endParaRPr>
          </a:p>
        </p:txBody>
      </p:sp>
      <p:sp>
        <p:nvSpPr>
          <p:cNvPr id="3" name="Subtitle 2"/>
          <p:cNvSpPr>
            <a:spLocks noGrp="1"/>
          </p:cNvSpPr>
          <p:nvPr>
            <p:ph type="subTitle" idx="1"/>
          </p:nvPr>
        </p:nvSpPr>
        <p:spPr>
          <a:xfrm>
            <a:off x="685800" y="1219200"/>
            <a:ext cx="7772400" cy="4800600"/>
          </a:xfrm>
        </p:spPr>
        <p:txBody>
          <a:bodyPr>
            <a:normAutofit/>
          </a:bodyPr>
          <a:lstStyle/>
          <a:p>
            <a:r>
              <a:rPr lang="ar-JO" dirty="0"/>
              <a:t>لإزالة الأوامر من شريط أدوات الوصول السريع، أنقر بالزر الأيمن على أي أمر وأنقر إزالة من شريط أدوات الوصول السريع: </a:t>
            </a:r>
            <a:endParaRPr lang="en-US" dirty="0"/>
          </a:p>
        </p:txBody>
      </p:sp>
      <p:pic>
        <p:nvPicPr>
          <p:cNvPr id="546818" name="Picture 2"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0"/>
            <a:ext cx="46228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1"/>
          </a:xfrm>
        </p:spPr>
        <p:txBody>
          <a:bodyPr>
            <a:normAutofit/>
          </a:bodyPr>
          <a:lstStyle/>
          <a:p>
            <a:r>
              <a:rPr lang="ar-SA" sz="2800" dirty="0">
                <a:effectLst/>
              </a:rPr>
              <a:t>تخصيص شريط الأدوات </a:t>
            </a:r>
            <a:endParaRPr lang="en-US" sz="2800" dirty="0">
              <a:effectLst/>
            </a:endParaRPr>
          </a:p>
        </p:txBody>
      </p:sp>
      <p:sp>
        <p:nvSpPr>
          <p:cNvPr id="3" name="Subtitle 2"/>
          <p:cNvSpPr>
            <a:spLocks noGrp="1"/>
          </p:cNvSpPr>
          <p:nvPr>
            <p:ph type="subTitle" idx="1"/>
          </p:nvPr>
        </p:nvSpPr>
        <p:spPr>
          <a:xfrm>
            <a:off x="533400" y="1066800"/>
            <a:ext cx="7848600" cy="2362200"/>
          </a:xfrm>
        </p:spPr>
        <p:txBody>
          <a:bodyPr vert="horz" lIns="45720" rIns="45720">
            <a:normAutofit/>
          </a:bodyPr>
          <a:lstStyle/>
          <a:p>
            <a:r>
              <a:rPr lang="ar-JO" dirty="0"/>
              <a:t>يعتبر شريط أدوات الوصول السريع قابل للتخصيص بالكامل 100%. حيث يمكن إعادة تعيين موقعه أو إضافة أي أمر تريده أو إزالة جميع الأوامر . </a:t>
            </a:r>
            <a:endParaRPr lang="en-US" dirty="0"/>
          </a:p>
          <a:p>
            <a:r>
              <a:rPr lang="ar-JO" dirty="0"/>
              <a:t>ومن أجل نقل شريط أدوات الوصول السريع، أنقر على سهم الاسدال الى اليسار من شريط الأدوات وأنقر على إظهار أسفل الشريط:</a:t>
            </a:r>
            <a:endParaRPr lang="en-US" dirty="0"/>
          </a:p>
        </p:txBody>
      </p:sp>
      <p:pic>
        <p:nvPicPr>
          <p:cNvPr id="547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41814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38199"/>
          </a:xfrm>
        </p:spPr>
        <p:txBody>
          <a:bodyPr/>
          <a:lstStyle/>
          <a:p>
            <a:pPr algn="ctr"/>
            <a:r>
              <a:rPr lang="ar-JO" u="sng" dirty="0"/>
              <a:t>القسم 1: </a:t>
            </a:r>
            <a:r>
              <a:rPr lang="ar-SA" dirty="0">
                <a:effectLst/>
              </a:rPr>
              <a:t>بدء العمل</a:t>
            </a:r>
            <a:endParaRPr lang="ar-SA" u="sng" dirty="0"/>
          </a:p>
        </p:txBody>
      </p:sp>
      <p:sp>
        <p:nvSpPr>
          <p:cNvPr id="3" name="Subtitle 2"/>
          <p:cNvSpPr>
            <a:spLocks noGrp="1"/>
          </p:cNvSpPr>
          <p:nvPr>
            <p:ph type="subTitle" idx="1"/>
          </p:nvPr>
        </p:nvSpPr>
        <p:spPr>
          <a:xfrm>
            <a:off x="685800" y="1219200"/>
            <a:ext cx="8153400" cy="4876800"/>
          </a:xfrm>
        </p:spPr>
        <p:txBody>
          <a:bodyPr>
            <a:normAutofit/>
          </a:bodyPr>
          <a:lstStyle/>
          <a:p>
            <a:pPr marL="457200" lvl="0" indent="-457200">
              <a:buFont typeface="Wingdings" pitchFamily="2" charset="2"/>
              <a:buChar char="Ø"/>
            </a:pPr>
            <a:r>
              <a:rPr lang="ar-SA" dirty="0" smtClean="0"/>
              <a:t>التعرف </a:t>
            </a:r>
            <a:r>
              <a:rPr lang="ar-SA" dirty="0"/>
              <a:t>على رسائل تحذير قاعدة البيانات المختلفة</a:t>
            </a:r>
            <a:endParaRPr lang="en-US" dirty="0"/>
          </a:p>
          <a:p>
            <a:pPr marL="457200" lvl="0" indent="-457200">
              <a:buFont typeface="Wingdings" pitchFamily="2" charset="2"/>
              <a:buChar char="Ø"/>
            </a:pPr>
            <a:r>
              <a:rPr lang="ar-SA" dirty="0"/>
              <a:t>تمكين المحتوى في الوقت المناسب</a:t>
            </a:r>
            <a:endParaRPr lang="en-US" dirty="0"/>
          </a:p>
          <a:p>
            <a:pPr marL="457200" lvl="0" indent="-457200">
              <a:buFont typeface="Wingdings" pitchFamily="2" charset="2"/>
              <a:buChar char="Ø"/>
            </a:pPr>
            <a:r>
              <a:rPr lang="ar-SA" dirty="0"/>
              <a:t>تعيين توقيع رقمي وموقع موثوق به.</a:t>
            </a:r>
            <a:endParaRPr lang="en-US" dirty="0"/>
          </a:p>
          <a:p>
            <a:pPr marL="457200" lvl="0" indent="-457200">
              <a:buFont typeface="Wingdings" pitchFamily="2" charset="2"/>
              <a:buChar char="Ø"/>
            </a:pPr>
            <a:r>
              <a:rPr lang="ar-SA" dirty="0"/>
              <a:t>تعيين كلمة مرور قاعدة البيانات</a:t>
            </a:r>
            <a:endParaRPr lang="en-US" dirty="0"/>
          </a:p>
          <a:p>
            <a:pPr marL="457200" lvl="0" indent="-457200">
              <a:buFont typeface="Wingdings" pitchFamily="2" charset="2"/>
              <a:buChar char="Ø"/>
            </a:pPr>
            <a:r>
              <a:rPr lang="ar-SA" dirty="0"/>
              <a:t>فتح واستخدام مركز الثقة </a:t>
            </a:r>
            <a:endParaRPr lang="en-US" dirty="0"/>
          </a:p>
          <a:p>
            <a:pPr marL="457200" lvl="0" indent="-457200">
              <a:buFont typeface="Wingdings" pitchFamily="2" charset="2"/>
              <a:buChar char="Ø"/>
            </a:pPr>
            <a:r>
              <a:rPr lang="ar-SA" dirty="0"/>
              <a:t>فتح وتهيئة ملف التعليمات</a:t>
            </a:r>
            <a:endParaRPr lang="en-US" dirty="0"/>
          </a:p>
          <a:p>
            <a:pPr marL="457200" lvl="0" indent="-457200">
              <a:buFont typeface="Wingdings" pitchFamily="2" charset="2"/>
              <a:buChar char="Ø"/>
            </a:pPr>
            <a:r>
              <a:rPr lang="ar-SA" dirty="0"/>
              <a:t>استخدام ملف التعليمات للبحث عن المواضيع</a:t>
            </a:r>
            <a:endParaRPr lang="en-US" dirty="0"/>
          </a:p>
          <a:p>
            <a:pPr marL="457200" lvl="0" indent="-457200">
              <a:buFont typeface="Wingdings" pitchFamily="2" charset="2"/>
              <a:buChar char="Ø"/>
            </a:pPr>
            <a:r>
              <a:rPr lang="ar-SA" dirty="0"/>
              <a:t>استعراض جدول محتويات ملف التعليمات </a:t>
            </a:r>
            <a:endParaRPr lang="en-US" dirty="0"/>
          </a:p>
          <a:p>
            <a:pPr marL="457200" lvl="0" indent="-457200">
              <a:buFont typeface="Wingdings" pitchFamily="2" charset="2"/>
              <a:buChar char="Ø"/>
            </a:pPr>
            <a:r>
              <a:rPr lang="ar-SA" dirty="0"/>
              <a:t>التبديل ما بين التعليمات أثناء الاتصال المباشر والتعليمات أثناء عدم الاتصال المباشر.</a:t>
            </a:r>
            <a:endParaRPr lang="en-US" dirty="0"/>
          </a:p>
        </p:txBody>
      </p:sp>
    </p:spTree>
    <p:extLst>
      <p:ext uri="{BB962C8B-B14F-4D97-AF65-F5344CB8AC3E}">
        <p14:creationId xmlns:p14="http://schemas.microsoft.com/office/powerpoint/2010/main" val="1345764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sz="3200" b="1" dirty="0" smtClean="0"/>
              <a:t> </a:t>
            </a:r>
            <a:r>
              <a:rPr lang="ar-JO" sz="3200" b="1" dirty="0" smtClean="0"/>
              <a:t>الدرس 2-2: </a:t>
            </a:r>
            <a:r>
              <a:rPr lang="ar-SA" sz="3200" dirty="0">
                <a:effectLst/>
              </a:rPr>
              <a:t>أساسيات التبويبات</a:t>
            </a:r>
            <a:endParaRPr lang="ar-SA" sz="3200" dirty="0"/>
          </a:p>
        </p:txBody>
      </p:sp>
      <p:sp>
        <p:nvSpPr>
          <p:cNvPr id="3" name="Subtitle 2"/>
          <p:cNvSpPr>
            <a:spLocks noGrp="1"/>
          </p:cNvSpPr>
          <p:nvPr>
            <p:ph type="subTitle" idx="1"/>
          </p:nvPr>
        </p:nvSpPr>
        <p:spPr>
          <a:xfrm>
            <a:off x="381000" y="1219200"/>
            <a:ext cx="8077200" cy="3429000"/>
          </a:xfrm>
        </p:spPr>
        <p:txBody>
          <a:bodyPr>
            <a:normAutofit lnSpcReduction="10000"/>
          </a:bodyPr>
          <a:lstStyle/>
          <a:p>
            <a:r>
              <a:rPr lang="ar-JO" dirty="0"/>
              <a:t>صممت مزايا برنامج أكسس 2010 بنظام تحكم بديهي للتبويية لمساعدة المستخدمين الجدد للنهوض والعمل بأسرع ما يمكن. حيث تحتوي كل تبويبة على مجموعة مُعينة من الأوامر ذات العلاقة فقط بتلك التبويبة. في هذا الدرس، سوف نتعلم كيفية عمل التبويبات.</a:t>
            </a:r>
            <a:endParaRPr lang="en-US" dirty="0"/>
          </a:p>
          <a:p>
            <a:r>
              <a:rPr lang="ar-SA" dirty="0"/>
              <a:t>وكذلك سوف نستعرض قائمة ملف، وهي ميزة جديدة لبرنامج أكسس 2010، والتي تعرض قائمة (ملف) </a:t>
            </a:r>
            <a:r>
              <a:rPr lang="en-US" dirty="0"/>
              <a:t>Backstage</a:t>
            </a:r>
            <a:r>
              <a:rPr lang="ar-SA" dirty="0"/>
              <a:t>. حيث يمكنك بهذا العرض إدارة الإعدادات التي تتحكم بالملف ذاته، بدلاً من العناصر ضمن الملف</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143000"/>
          </a:xfrm>
        </p:spPr>
        <p:txBody>
          <a:bodyPr>
            <a:normAutofit/>
          </a:bodyPr>
          <a:lstStyle/>
          <a:p>
            <a:r>
              <a:rPr lang="ar-SA" dirty="0">
                <a:effectLst/>
              </a:rPr>
              <a:t>حول التبويبات</a:t>
            </a:r>
            <a:endParaRPr lang="en-US" dirty="0">
              <a:effectLst/>
            </a:endParaRPr>
          </a:p>
        </p:txBody>
      </p:sp>
      <p:sp>
        <p:nvSpPr>
          <p:cNvPr id="3" name="Subtitle 2"/>
          <p:cNvSpPr>
            <a:spLocks noGrp="1"/>
          </p:cNvSpPr>
          <p:nvPr>
            <p:ph type="subTitle" idx="1"/>
          </p:nvPr>
        </p:nvSpPr>
        <p:spPr>
          <a:xfrm>
            <a:off x="685800" y="1360889"/>
            <a:ext cx="7772400" cy="3820711"/>
          </a:xfrm>
        </p:spPr>
        <p:txBody>
          <a:bodyPr/>
          <a:lstStyle/>
          <a:p>
            <a:r>
              <a:rPr lang="ar-JO" dirty="0"/>
              <a:t>يوجد هنالك نوعين من التبويبات: تبويبة </a:t>
            </a:r>
            <a:r>
              <a:rPr lang="ar-JO" b="1" dirty="0"/>
              <a:t>الأوامر</a:t>
            </a:r>
            <a:r>
              <a:rPr lang="ar-JO" dirty="0"/>
              <a:t> والتبويبة </a:t>
            </a:r>
            <a:r>
              <a:rPr lang="ar-JO" b="1" dirty="0"/>
              <a:t>السياقية</a:t>
            </a:r>
            <a:r>
              <a:rPr lang="ar-JO" dirty="0"/>
              <a:t>. تكون التبويبات العامة و(الأوامر المتماثلة) دائما مرئية عند إظهارك ملف قاعدة البيانات: </a:t>
            </a:r>
            <a:endParaRPr lang="en-US" dirty="0"/>
          </a:p>
        </p:txBody>
      </p:sp>
      <p:pic>
        <p:nvPicPr>
          <p:cNvPr id="532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0"/>
            <a:ext cx="470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55625"/>
          </a:xfrm>
        </p:spPr>
        <p:txBody>
          <a:bodyPr>
            <a:normAutofit/>
          </a:bodyPr>
          <a:lstStyle/>
          <a:p>
            <a:r>
              <a:rPr lang="ar-SA" sz="2800" dirty="0">
                <a:effectLst/>
              </a:rPr>
              <a:t>فتح مربعات حوار إضافية</a:t>
            </a:r>
            <a:endParaRPr lang="ar-SA" sz="2800" dirty="0"/>
          </a:p>
        </p:txBody>
      </p:sp>
      <p:sp>
        <p:nvSpPr>
          <p:cNvPr id="3" name="Subtitle 2"/>
          <p:cNvSpPr>
            <a:spLocks noGrp="1"/>
          </p:cNvSpPr>
          <p:nvPr>
            <p:ph type="subTitle" idx="1"/>
          </p:nvPr>
        </p:nvSpPr>
        <p:spPr>
          <a:xfrm>
            <a:off x="990600" y="1219200"/>
            <a:ext cx="7467600" cy="3505200"/>
          </a:xfrm>
        </p:spPr>
        <p:txBody>
          <a:bodyPr>
            <a:normAutofit fontScale="85000" lnSpcReduction="20000"/>
          </a:bodyPr>
          <a:lstStyle/>
          <a:p>
            <a:r>
              <a:rPr lang="ar-JO" dirty="0"/>
              <a:t>يظهر أحيانا زر خيار صغير بجانب اسم مجموعة </a:t>
            </a:r>
            <a:r>
              <a:rPr lang="ar-JO" dirty="0" smtClean="0"/>
              <a:t>الشريط:</a:t>
            </a:r>
            <a:endParaRPr lang="en-US" dirty="0" smtClean="0"/>
          </a:p>
          <a:p>
            <a:endParaRPr lang="en-US" dirty="0"/>
          </a:p>
          <a:p>
            <a:endParaRPr lang="en-US" dirty="0" smtClean="0"/>
          </a:p>
          <a:p>
            <a:endParaRPr lang="en-US" dirty="0"/>
          </a:p>
          <a:p>
            <a:endParaRPr lang="en-US" dirty="0" smtClean="0"/>
          </a:p>
          <a:p>
            <a:endParaRPr lang="en-US" dirty="0"/>
          </a:p>
          <a:p>
            <a:r>
              <a:rPr lang="ar-JO" dirty="0" smtClean="0"/>
              <a:t>انقر </a:t>
            </a:r>
            <a:r>
              <a:rPr lang="ar-JO" dirty="0"/>
              <a:t>على هذه الأيقونة لفتح مربع حوار جديد أو جزء المهام التي تحتوي على العديد من الوظائف المتقدمة بدلاً من تلك المُقدمة في الشريط. وكما في المثال المبين أعلاه، يفتح زر خيار "حافظة" جزء الحافظة في الجزء الأيمن من شاشة أكسس.</a:t>
            </a:r>
            <a:endParaRPr lang="en-US" dirty="0"/>
          </a:p>
          <a:p>
            <a:endParaRPr lang="en-US" dirty="0"/>
          </a:p>
        </p:txBody>
      </p:sp>
      <p:pic>
        <p:nvPicPr>
          <p:cNvPr id="533506" name="Picture 2" descr="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14287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a:effectLst/>
              </a:rPr>
              <a:t>استخدام قائمة ملف (</a:t>
            </a:r>
            <a:r>
              <a:rPr lang="x-none" sz="2800">
                <a:effectLst/>
              </a:rPr>
              <a:t>Backstage</a:t>
            </a:r>
            <a:r>
              <a:rPr lang="ar-SA" sz="2800" dirty="0">
                <a:effectLst/>
              </a:rPr>
              <a:t>)</a:t>
            </a:r>
            <a:endParaRPr lang="en-US" sz="2800" dirty="0">
              <a:effectLst/>
            </a:endParaRPr>
          </a:p>
        </p:txBody>
      </p:sp>
      <p:sp>
        <p:nvSpPr>
          <p:cNvPr id="3" name="Subtitle 2"/>
          <p:cNvSpPr>
            <a:spLocks noGrp="1"/>
          </p:cNvSpPr>
          <p:nvPr>
            <p:ph type="subTitle" idx="1"/>
          </p:nvPr>
        </p:nvSpPr>
        <p:spPr>
          <a:xfrm>
            <a:off x="914400" y="1143000"/>
            <a:ext cx="7467600" cy="4876800"/>
          </a:xfrm>
        </p:spPr>
        <p:txBody>
          <a:bodyPr>
            <a:normAutofit/>
          </a:bodyPr>
          <a:lstStyle/>
          <a:p>
            <a:r>
              <a:rPr lang="ar-JO" dirty="0" smtClean="0"/>
              <a:t>بمجرد </a:t>
            </a:r>
            <a:r>
              <a:rPr lang="ar-JO" dirty="0"/>
              <a:t>النقر على تبويبة ملف. تفتح قائمة عرض (</a:t>
            </a:r>
            <a:r>
              <a:rPr lang="en-US" dirty="0"/>
              <a:t>Backstage</a:t>
            </a:r>
            <a:r>
              <a:rPr lang="ar-JO" dirty="0"/>
              <a:t>) (قائمة ملف):</a:t>
            </a:r>
            <a:endParaRPr lang="en-US" dirty="0"/>
          </a:p>
        </p:txBody>
      </p:sp>
      <p:pic>
        <p:nvPicPr>
          <p:cNvPr id="534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399"/>
            <a:ext cx="434657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761999"/>
          </a:xfrm>
        </p:spPr>
        <p:txBody>
          <a:bodyPr>
            <a:normAutofit/>
          </a:bodyPr>
          <a:lstStyle/>
          <a:p>
            <a:pPr algn="ctr"/>
            <a:r>
              <a:rPr lang="ar-JO" sz="2800" dirty="0" smtClean="0"/>
              <a:t>الدرس 2-3 </a:t>
            </a:r>
            <a:r>
              <a:rPr lang="ar-SA" sz="2800" dirty="0">
                <a:effectLst/>
              </a:rPr>
              <a:t>تبويبة الصفحة الرئيسية </a:t>
            </a:r>
            <a:endParaRPr lang="ar-SA" sz="2800" dirty="0"/>
          </a:p>
        </p:txBody>
      </p:sp>
      <p:sp>
        <p:nvSpPr>
          <p:cNvPr id="3" name="Subtitle 2"/>
          <p:cNvSpPr>
            <a:spLocks noGrp="1"/>
          </p:cNvSpPr>
          <p:nvPr>
            <p:ph type="subTitle" idx="1"/>
          </p:nvPr>
        </p:nvSpPr>
        <p:spPr>
          <a:xfrm>
            <a:off x="685800" y="1371600"/>
            <a:ext cx="8153400" cy="2438400"/>
          </a:xfrm>
        </p:spPr>
        <p:txBody>
          <a:bodyPr>
            <a:normAutofit/>
          </a:bodyPr>
          <a:lstStyle/>
          <a:p>
            <a:r>
              <a:rPr lang="ar-JO" dirty="0" smtClean="0"/>
              <a:t>في </a:t>
            </a:r>
            <a:r>
              <a:rPr lang="ar-JO" dirty="0"/>
              <a:t>هذا الدرس وما يليه، سوف نستعرض تفاصيل كل تبويبة، بدءاً مع الصفحة الرئيسية . </a:t>
            </a:r>
            <a:r>
              <a:rPr lang="ar-JO" dirty="0"/>
              <a:t>تحتوي الصفحة الرئيسية على الأوامر المتوفرة  الأكثر استخداماً عند العمل مع برنامج أكسس. تذكر أن هذه نظرة عامة فقط؛ فلا تقلق إن لم تدرك كل شيء في الوقت الحالي! فكلما تقدمنا أكثر في هذا الدليل، سوف تتاح الفرصة للاستعراض أكثر حول تلك الأوامر. </a:t>
            </a:r>
            <a:endParaRPr lang="en-US" dirty="0"/>
          </a:p>
        </p:txBody>
      </p:sp>
      <p:pic>
        <p:nvPicPr>
          <p:cNvPr id="535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57600"/>
            <a:ext cx="4910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أوامر العرض</a:t>
            </a:r>
            <a:endParaRPr lang="en-US" sz="2800" dirty="0">
              <a:effectLst/>
            </a:endParaRPr>
          </a:p>
        </p:txBody>
      </p:sp>
      <p:sp>
        <p:nvSpPr>
          <p:cNvPr id="3" name="Subtitle 2"/>
          <p:cNvSpPr>
            <a:spLocks noGrp="1"/>
          </p:cNvSpPr>
          <p:nvPr>
            <p:ph type="subTitle" idx="1"/>
          </p:nvPr>
        </p:nvSpPr>
        <p:spPr>
          <a:xfrm>
            <a:off x="685800" y="1295400"/>
            <a:ext cx="7772400" cy="4800600"/>
          </a:xfrm>
        </p:spPr>
        <p:txBody>
          <a:bodyPr/>
          <a:lstStyle/>
          <a:p>
            <a:r>
              <a:rPr lang="ar-JO" dirty="0"/>
              <a:t>أنقر أمر عرض للتنقل عبر طرق العرض المختلفة لكل كائن. تختلف أنواع طرق العرض المتوفرة بالاعتماد على الكائن المفتوح حالياً.</a:t>
            </a:r>
            <a:endParaRPr lang="en-US" dirty="0"/>
          </a:p>
          <a:p>
            <a:r>
              <a:rPr lang="ar-SA" dirty="0"/>
              <a:t>يمكنك كذلك النقر على السهم الصغير الظاهر في الأسفل تحت كلمة عرض لرؤية جميع وجهات العرض المتوفرة: </a:t>
            </a:r>
            <a:endParaRPr lang="ar-SA" dirty="0"/>
          </a:p>
        </p:txBody>
      </p:sp>
      <p:graphicFrame>
        <p:nvGraphicFramePr>
          <p:cNvPr id="7" name="Table 6"/>
          <p:cNvGraphicFramePr>
            <a:graphicFrameLocks noGrp="1"/>
          </p:cNvGraphicFramePr>
          <p:nvPr/>
        </p:nvGraphicFramePr>
        <p:xfrm>
          <a:off x="457200" y="3564414"/>
          <a:ext cx="8229600" cy="359410"/>
        </p:xfrm>
        <a:graphic>
          <a:graphicData uri="http://schemas.openxmlformats.org/drawingml/2006/table">
            <a:tbl>
              <a:tblPr rtl="1" firstRow="1" firstCol="1" bandRow="1">
                <a:tableStyleId>{5C22544A-7EE6-4342-B048-85BDC9FD1C3A}</a:tableStyleId>
              </a:tblPr>
              <a:tblGrid>
                <a:gridCol w="2057400"/>
                <a:gridCol w="2057400"/>
                <a:gridCol w="2057400"/>
                <a:gridCol w="2057400"/>
              </a:tblGrid>
              <a:tr h="0">
                <a:tc>
                  <a:txBody>
                    <a:bodyPr/>
                    <a:lstStyle/>
                    <a:p>
                      <a:pPr marL="0" marR="0" algn="ctr" rtl="1">
                        <a:spcBef>
                          <a:spcPts val="0"/>
                        </a:spcBef>
                        <a:spcAft>
                          <a:spcPts val="0"/>
                        </a:spcAft>
                      </a:pPr>
                      <a:r>
                        <a:rPr lang="ar-JO" sz="1400">
                          <a:effectLst/>
                        </a:rPr>
                        <a:t>طريقة عرض الجداول</a:t>
                      </a:r>
                      <a:endParaRPr lang="en-US" sz="1200">
                        <a:effectLst/>
                        <a:latin typeface="Simplified Arabic"/>
                        <a:ea typeface="Times New Roman"/>
                      </a:endParaRPr>
                    </a:p>
                  </a:txBody>
                  <a:tcPr marL="73025" marR="73025" marT="73025" marB="73025" anchor="ctr"/>
                </a:tc>
                <a:tc>
                  <a:txBody>
                    <a:bodyPr/>
                    <a:lstStyle/>
                    <a:p>
                      <a:pPr marL="0" marR="0" algn="ctr" rtl="1">
                        <a:spcBef>
                          <a:spcPts val="0"/>
                        </a:spcBef>
                        <a:spcAft>
                          <a:spcPts val="0"/>
                        </a:spcAft>
                      </a:pPr>
                      <a:r>
                        <a:rPr lang="ar-JO" sz="1400">
                          <a:effectLst/>
                        </a:rPr>
                        <a:t>طريقة عرض الاستعلامات</a:t>
                      </a:r>
                      <a:endParaRPr lang="en-US" sz="1200">
                        <a:effectLst/>
                        <a:latin typeface="Simplified Arabic"/>
                        <a:ea typeface="Times New Roman"/>
                      </a:endParaRPr>
                    </a:p>
                  </a:txBody>
                  <a:tcPr marL="73025" marR="73025" marT="73025" marB="73025" anchor="ctr"/>
                </a:tc>
                <a:tc>
                  <a:txBody>
                    <a:bodyPr/>
                    <a:lstStyle/>
                    <a:p>
                      <a:pPr marL="0" marR="0" algn="ctr" rtl="1">
                        <a:spcBef>
                          <a:spcPts val="0"/>
                        </a:spcBef>
                        <a:spcAft>
                          <a:spcPts val="0"/>
                        </a:spcAft>
                      </a:pPr>
                      <a:r>
                        <a:rPr lang="ar-JO" sz="1400">
                          <a:effectLst/>
                        </a:rPr>
                        <a:t>طريقة عرض النماذج</a:t>
                      </a:r>
                      <a:endParaRPr lang="en-US" sz="1200">
                        <a:effectLst/>
                        <a:latin typeface="Simplified Arabic"/>
                        <a:ea typeface="Times New Roman"/>
                      </a:endParaRPr>
                    </a:p>
                  </a:txBody>
                  <a:tcPr marL="73025" marR="73025" marT="73025" marB="73025" anchor="ctr"/>
                </a:tc>
                <a:tc>
                  <a:txBody>
                    <a:bodyPr/>
                    <a:lstStyle/>
                    <a:p>
                      <a:pPr marL="0" marR="0" algn="ctr" rtl="1">
                        <a:spcBef>
                          <a:spcPts val="0"/>
                        </a:spcBef>
                        <a:spcAft>
                          <a:spcPts val="0"/>
                        </a:spcAft>
                      </a:pPr>
                      <a:r>
                        <a:rPr lang="ar-JO" sz="1400" dirty="0">
                          <a:effectLst/>
                        </a:rPr>
                        <a:t>طريقة عرض التقارير</a:t>
                      </a:r>
                      <a:endParaRPr lang="en-US" sz="1200" dirty="0">
                        <a:effectLst/>
                        <a:latin typeface="Simplified Arabic"/>
                        <a:ea typeface="Times New Roman"/>
                      </a:endParaRPr>
                    </a:p>
                  </a:txBody>
                  <a:tcPr marL="73025" marR="73025" marT="73025" marB="73025" anchor="ct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533400"/>
          </a:xfrm>
        </p:spPr>
        <p:txBody>
          <a:bodyPr>
            <a:normAutofit/>
          </a:bodyPr>
          <a:lstStyle/>
          <a:p>
            <a:r>
              <a:rPr lang="ar-SA" sz="2800" dirty="0">
                <a:effectLst/>
              </a:rPr>
              <a:t>أوامر الحافظة</a:t>
            </a:r>
            <a:endParaRPr lang="en-US" sz="2800" dirty="0">
              <a:effectLst/>
            </a:endParaRPr>
          </a:p>
        </p:txBody>
      </p:sp>
      <p:sp>
        <p:nvSpPr>
          <p:cNvPr id="3" name="Subtitle 2"/>
          <p:cNvSpPr>
            <a:spLocks noGrp="1"/>
          </p:cNvSpPr>
          <p:nvPr>
            <p:ph type="subTitle" idx="1"/>
          </p:nvPr>
        </p:nvSpPr>
        <p:spPr>
          <a:xfrm>
            <a:off x="914400" y="990600"/>
            <a:ext cx="7848600" cy="4648200"/>
          </a:xfrm>
        </p:spPr>
        <p:txBody>
          <a:bodyPr>
            <a:normAutofit/>
          </a:bodyPr>
          <a:lstStyle/>
          <a:p>
            <a:r>
              <a:rPr lang="ar-JO" dirty="0"/>
              <a:t>تُعد الحافظة جزء هام من الذاكرة المُعدة لتخزين كائن في الذاكرة المؤقتة لغاية إما لصقها في مكان ما أو إستبدالها عندما يدخل عنصر جديد في الذاكرة، عادة يحتفظ الكمبيوتر بعنصر واحد في وقت واحد في الحافظة. تتسع حافظة أوفيس بالكامل الى 24 كائن: إما نصوص أو جداول بيانات أو صور أو غير ذلك. تُخزن العناصر في الحافظة إما عن طريق تحديد نص أو كائن ومن ثم الضغط على</a:t>
            </a:r>
            <a:r>
              <a:rPr lang="en-US" dirty="0"/>
              <a:t>Ctrl+C  </a:t>
            </a:r>
            <a:r>
              <a:rPr lang="ar-JO" dirty="0"/>
              <a:t>(نسخ) أو </a:t>
            </a:r>
            <a:r>
              <a:rPr lang="en-US" dirty="0"/>
              <a:t>Ctrl+X</a:t>
            </a:r>
            <a:r>
              <a:rPr lang="ar-JO" dirty="0"/>
              <a:t>  (قص) من على لوحة المفاتيح. حيث يلصق أمر </a:t>
            </a:r>
            <a:r>
              <a:rPr lang="en-US" dirty="0"/>
              <a:t>Ctrl + V </a:t>
            </a:r>
            <a:r>
              <a:rPr lang="ar-JO" dirty="0"/>
              <a:t>الكائن في موقع جديد.</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962"/>
          </a:xfrm>
        </p:spPr>
        <p:txBody>
          <a:bodyPr>
            <a:normAutofit/>
          </a:bodyPr>
          <a:lstStyle/>
          <a:p>
            <a:r>
              <a:rPr lang="ar-SA" sz="2800" dirty="0">
                <a:effectLst/>
              </a:rPr>
              <a:t>أوامر الفرز والتصفية</a:t>
            </a:r>
            <a:endParaRPr lang="en-US" sz="2800" dirty="0">
              <a:effectLst/>
            </a:endParaRPr>
          </a:p>
        </p:txBody>
      </p:sp>
      <p:sp>
        <p:nvSpPr>
          <p:cNvPr id="3" name="Subtitle 2"/>
          <p:cNvSpPr>
            <a:spLocks noGrp="1"/>
          </p:cNvSpPr>
          <p:nvPr>
            <p:ph type="subTitle" idx="1"/>
          </p:nvPr>
        </p:nvSpPr>
        <p:spPr>
          <a:xfrm>
            <a:off x="685800" y="1143000"/>
            <a:ext cx="7772400" cy="4876800"/>
          </a:xfrm>
        </p:spPr>
        <p:txBody>
          <a:bodyPr/>
          <a:lstStyle/>
          <a:p>
            <a:r>
              <a:rPr lang="ar-SA" dirty="0"/>
              <a:t>تمكنك أوامر فرز وتصفية من فرز سجلات قاعدة البيانات وفقاً لبعض المعايير. حيث تُحلل أوامر التصفية البيانات الموجودة وتمكنك من إظهار أو إخفاء أجزاء معينة من البيانات. </a:t>
            </a:r>
            <a:endParaRPr lang="ar-SA" dirty="0"/>
          </a:p>
        </p:txBody>
      </p:sp>
      <p:pic>
        <p:nvPicPr>
          <p:cNvPr id="537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3316224"/>
            <a:ext cx="281463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a:effectLst/>
              </a:rPr>
              <a:t>أوامر السجلات</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lstStyle/>
          <a:p>
            <a:r>
              <a:rPr lang="ar-JO" dirty="0"/>
              <a:t>يتعامل قسم السجلات لتبويب الصفحة الرئيسية مع إدارة البيانات الأساسية، وبالتحديد، مع بيانات الجداول:</a:t>
            </a:r>
            <a:endParaRPr lang="en-US" dirty="0"/>
          </a:p>
        </p:txBody>
      </p:sp>
      <p:pic>
        <p:nvPicPr>
          <p:cNvPr id="538626" name="Picture 2" descr="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133600"/>
            <a:ext cx="175577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a:effectLst/>
              </a:rPr>
              <a:t>أوامر بحث</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lstStyle/>
          <a:p>
            <a:r>
              <a:rPr lang="ar-JO" dirty="0"/>
              <a:t>عندما يزداد حجم قاعدة البيانات بصورة كبيرة، تُصبح عملية إيجاد قيمة معينة بالطريقة اليدوية غير مجدية. ولذلك قام برنامج أكسس بتوظيف أمر "بحث" لتحديد البيانات المخفية.</a:t>
            </a:r>
            <a:endParaRPr lang="en-US" dirty="0"/>
          </a:p>
        </p:txBody>
      </p:sp>
      <p:pic>
        <p:nvPicPr>
          <p:cNvPr id="539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14600"/>
            <a:ext cx="148907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8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5800"/>
          </a:xfrm>
        </p:spPr>
        <p:txBody>
          <a:bodyPr>
            <a:noAutofit/>
          </a:bodyPr>
          <a:lstStyle/>
          <a:p>
            <a:pPr algn="ctr"/>
            <a:r>
              <a:rPr lang="ar-SA" sz="3200" b="1" u="sng" dirty="0" smtClean="0"/>
              <a:t>الدرس </a:t>
            </a:r>
            <a:r>
              <a:rPr lang="ar-SA" sz="3200" b="1" u="sng" dirty="0"/>
              <a:t>1-1: </a:t>
            </a:r>
            <a:r>
              <a:rPr lang="ar-SA" sz="3200" b="1" u="sng" dirty="0" smtClean="0"/>
              <a:t>ال</a:t>
            </a:r>
            <a:r>
              <a:rPr lang="ar-JO" sz="3200" b="1" u="sng" dirty="0" smtClean="0"/>
              <a:t>شروع بالعمل</a:t>
            </a:r>
            <a:endParaRPr lang="ar-SA" sz="3200" u="sng" dirty="0"/>
          </a:p>
        </p:txBody>
      </p:sp>
      <p:sp>
        <p:nvSpPr>
          <p:cNvPr id="3" name="Subtitle 2"/>
          <p:cNvSpPr>
            <a:spLocks noGrp="1"/>
          </p:cNvSpPr>
          <p:nvPr>
            <p:ph type="subTitle" idx="1"/>
          </p:nvPr>
        </p:nvSpPr>
        <p:spPr>
          <a:xfrm>
            <a:off x="533400" y="1295400"/>
            <a:ext cx="7772400" cy="3200400"/>
          </a:xfrm>
        </p:spPr>
        <p:txBody>
          <a:bodyPr>
            <a:normAutofit/>
          </a:bodyPr>
          <a:lstStyle/>
          <a:p>
            <a:r>
              <a:rPr lang="ar-JO" dirty="0"/>
              <a:t>أهلاً بك في المساق </a:t>
            </a:r>
            <a:r>
              <a:rPr lang="ar-SA" dirty="0"/>
              <a:t>لبرنامج مايكروسوفت 2010! يُعد برنامج أكسس 2010 </a:t>
            </a:r>
            <a:r>
              <a:rPr lang="ar-SA" b="1" dirty="0"/>
              <a:t>برنامج إدارة قاعدة البيانات</a:t>
            </a:r>
            <a:r>
              <a:rPr lang="ar-SA" dirty="0"/>
              <a:t> في مجموعة تطبيقات مايكروسوفت أوفيس. حيث يتضمن هذا الإصدار على تحسينات في واجهة المستخدم ويمتاز بعدد من القوالب المُعدة مسبقاً لمساعدتك في تشغيلها بأسرع ما يمكن.</a:t>
            </a:r>
            <a:endParaRPr lang="en-US" dirty="0"/>
          </a:p>
          <a:p>
            <a:r>
              <a:rPr lang="ar-JO" dirty="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10562"/>
          </a:xfrm>
        </p:spPr>
        <p:txBody>
          <a:bodyPr>
            <a:normAutofit/>
          </a:bodyPr>
          <a:lstStyle/>
          <a:p>
            <a:r>
              <a:rPr lang="ar-SA" sz="2800" dirty="0">
                <a:effectLst/>
              </a:rPr>
              <a:t>أوامر تنسيق النص</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lstStyle/>
          <a:p>
            <a:r>
              <a:rPr lang="ar-JO" dirty="0"/>
              <a:t>تحتوي مجموعة تنسيق نص لتبويبة الصفحة الرئيسية على جميع الأوامر التي تحتاجها لتعديل الخط:</a:t>
            </a:r>
            <a:endParaRPr lang="en-US" dirty="0"/>
          </a:p>
        </p:txBody>
      </p:sp>
      <p:pic>
        <p:nvPicPr>
          <p:cNvPr id="540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424" y="2133600"/>
            <a:ext cx="398621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4738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838199"/>
          </a:xfrm>
        </p:spPr>
        <p:txBody>
          <a:bodyPr>
            <a:normAutofit/>
          </a:bodyPr>
          <a:lstStyle/>
          <a:p>
            <a:pPr algn="ctr"/>
            <a:r>
              <a:rPr lang="en-US" sz="3200" b="1" dirty="0" smtClean="0"/>
              <a:t> </a:t>
            </a:r>
            <a:r>
              <a:rPr lang="ar-JO" sz="3200" b="1" dirty="0" smtClean="0"/>
              <a:t>الدرس 2-4: </a:t>
            </a:r>
            <a:r>
              <a:rPr lang="ar-SA" sz="3200" dirty="0">
                <a:effectLst/>
              </a:rPr>
              <a:t>تبويبة إنشاء</a:t>
            </a:r>
            <a:endParaRPr lang="ar-SA" sz="3200" dirty="0"/>
          </a:p>
        </p:txBody>
      </p:sp>
      <p:sp>
        <p:nvSpPr>
          <p:cNvPr id="3" name="Subtitle 2"/>
          <p:cNvSpPr>
            <a:spLocks noGrp="1"/>
          </p:cNvSpPr>
          <p:nvPr>
            <p:ph type="subTitle" idx="1"/>
          </p:nvPr>
        </p:nvSpPr>
        <p:spPr>
          <a:xfrm>
            <a:off x="685800" y="1295400"/>
            <a:ext cx="7772400" cy="4724400"/>
          </a:xfrm>
        </p:spPr>
        <p:txBody>
          <a:bodyPr>
            <a:normAutofit/>
          </a:bodyPr>
          <a:lstStyle/>
          <a:p>
            <a:r>
              <a:rPr lang="ar-JO" dirty="0"/>
              <a:t>للقيام بأي أمر مع قاعدة البيانات، وبالتحديد قاعدة بيانات فارغة، أنت بحاجة لمعرفة كيفية إنشاء جداول وإستعلامات ونماذج وتقارير. تبرز تبويبة إنشاء تلك الأوامر وبالإضافة إلى تلك التي تتعامل مع وحدات ماكرو ورمز. </a:t>
            </a:r>
            <a:endParaRPr lang="en-US" dirty="0"/>
          </a:p>
        </p:txBody>
      </p:sp>
      <p:pic>
        <p:nvPicPr>
          <p:cNvPr id="541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13366"/>
            <a:ext cx="46434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33400"/>
          </a:xfrm>
        </p:spPr>
        <p:txBody>
          <a:bodyPr>
            <a:normAutofit/>
          </a:bodyPr>
          <a:lstStyle/>
          <a:p>
            <a:r>
              <a:rPr lang="ar-SA" sz="2800" dirty="0">
                <a:effectLst/>
              </a:rPr>
              <a:t>أوامر القوالب</a:t>
            </a:r>
            <a:endParaRPr lang="en-US" sz="2800" dirty="0">
              <a:effectLst/>
            </a:endParaRPr>
          </a:p>
        </p:txBody>
      </p:sp>
      <p:sp>
        <p:nvSpPr>
          <p:cNvPr id="3" name="Subtitle 2"/>
          <p:cNvSpPr>
            <a:spLocks noGrp="1"/>
          </p:cNvSpPr>
          <p:nvPr>
            <p:ph type="subTitle" idx="1"/>
          </p:nvPr>
        </p:nvSpPr>
        <p:spPr>
          <a:xfrm>
            <a:off x="838200" y="990600"/>
            <a:ext cx="7543800" cy="5029200"/>
          </a:xfrm>
        </p:spPr>
        <p:txBody>
          <a:bodyPr>
            <a:normAutofit/>
          </a:bodyPr>
          <a:lstStyle/>
          <a:p>
            <a:r>
              <a:rPr lang="ar-JO" dirty="0"/>
              <a:t>يحتوي أمر أجزاء التطبيق على عدد من نماذج التنسيق المنسقة مسبقاً لتساعد في بدء إستخدام أنواع مختلفة من النماذج. وتساعد أوامر التشغيل السريع كذلك في إنشاء علاقات بين الجداول الموجودة في قاعدة البيانات وأي جدول تشغيل سريع مُضاف: </a:t>
            </a:r>
            <a:endParaRPr lang="en-US" dirty="0"/>
          </a:p>
        </p:txBody>
      </p:sp>
      <p:pic>
        <p:nvPicPr>
          <p:cNvPr id="542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95600"/>
            <a:ext cx="3421062"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610562"/>
          </a:xfrm>
        </p:spPr>
        <p:txBody>
          <a:bodyPr>
            <a:normAutofit/>
          </a:bodyPr>
          <a:lstStyle/>
          <a:p>
            <a:r>
              <a:rPr lang="ar-SA" sz="2800" dirty="0">
                <a:effectLst/>
              </a:rPr>
              <a:t>أوامر الجداول </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lstStyle/>
          <a:p>
            <a:r>
              <a:rPr lang="ar-JO" dirty="0"/>
              <a:t>تُعد الجداول الكائنات الرئيسية المستخدمة في قاعدة البيانات. (دون الجداول وبالتالي بدون بيانات فلن يكون لديك قاعدة بيانات كبيرة)! تعلمنا في القسم 1 بأن الجدول يحتوي على سجل أو العديد من السجلات (أو صفوف من البيانات) ويحتوي السجل على حقل أو العديد من الحقول. لذلك، استخدم هذا القسم من التبويبة لإنشاء الجداول المطلوبة لتخزين بيانات قاعدة البيانات.</a:t>
            </a:r>
            <a:endParaRPr lang="en-US" dirty="0"/>
          </a:p>
        </p:txBody>
      </p:sp>
      <p:pic>
        <p:nvPicPr>
          <p:cNvPr id="543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733800"/>
            <a:ext cx="1755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200"/>
          </a:xfrm>
        </p:spPr>
        <p:txBody>
          <a:bodyPr>
            <a:normAutofit/>
          </a:bodyPr>
          <a:lstStyle/>
          <a:p>
            <a:r>
              <a:rPr lang="ar-SA" sz="2800" dirty="0">
                <a:effectLst/>
              </a:rPr>
              <a:t>أوامر الاستعلامات</a:t>
            </a:r>
            <a:endParaRPr lang="en-US" sz="2800" dirty="0">
              <a:effectLst/>
            </a:endParaRPr>
          </a:p>
        </p:txBody>
      </p:sp>
      <p:sp>
        <p:nvSpPr>
          <p:cNvPr id="3" name="Subtitle 2"/>
          <p:cNvSpPr>
            <a:spLocks noGrp="1"/>
          </p:cNvSpPr>
          <p:nvPr>
            <p:ph type="subTitle" idx="1"/>
          </p:nvPr>
        </p:nvSpPr>
        <p:spPr>
          <a:xfrm>
            <a:off x="762000" y="1219200"/>
            <a:ext cx="7772400" cy="4800600"/>
          </a:xfrm>
        </p:spPr>
        <p:txBody>
          <a:bodyPr/>
          <a:lstStyle/>
          <a:p>
            <a:r>
              <a:rPr lang="ar-JO" dirty="0"/>
              <a:t>تُعد الاستعلامات طريقة لتوجيه سؤال إلى قاعدة البيانات واستخراج معلومات بالاستناد على معايير معينة. وسوف نناقش </a:t>
            </a:r>
            <a:r>
              <a:rPr lang="ar-SA" dirty="0"/>
              <a:t>أساسيات </a:t>
            </a:r>
            <a:r>
              <a:rPr lang="ar-JO" dirty="0"/>
              <a:t>الاستعلامات بتفصيل أكثر لاحقاً:</a:t>
            </a:r>
            <a:endParaRPr lang="en-US" dirty="0"/>
          </a:p>
        </p:txBody>
      </p:sp>
      <p:pic>
        <p:nvPicPr>
          <p:cNvPr id="544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248" y="2971800"/>
            <a:ext cx="1274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SA" sz="2800" dirty="0">
                <a:effectLst/>
              </a:rPr>
              <a:t>أوامر النماذج</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JO" dirty="0"/>
              <a:t>تُعد النماذج طريقة إدخال أو عرض للبيانات في الجدول لسجل واحد في الوقت الواحد. كما إنها ت</a:t>
            </a:r>
            <a:r>
              <a:rPr lang="ar-SA" dirty="0"/>
              <a:t>ُ</a:t>
            </a:r>
            <a:r>
              <a:rPr lang="ar-JO" dirty="0"/>
              <a:t>ستخدم مثل لوحات المعلومات أو أداة تنقّل مشابهة لصفحة ويب. كما يمكن استخدام النماذج لفتح نماذج أخرى وتشغيل الاستعلامات وعرض بيانات التقرير، وأكثر من ذلك تبعاً للحالة.</a:t>
            </a:r>
            <a:endParaRPr lang="en-US" dirty="0"/>
          </a:p>
        </p:txBody>
      </p:sp>
      <p:pic>
        <p:nvPicPr>
          <p:cNvPr id="545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25590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dirty="0">
                <a:effectLst/>
              </a:rPr>
              <a:t>أوامر التقارير</a:t>
            </a:r>
            <a:endParaRPr lang="en-US" sz="2800" dirty="0">
              <a:effectLst/>
            </a:endParaRPr>
          </a:p>
        </p:txBody>
      </p:sp>
      <p:sp>
        <p:nvSpPr>
          <p:cNvPr id="3" name="Subtitle 2"/>
          <p:cNvSpPr>
            <a:spLocks noGrp="1"/>
          </p:cNvSpPr>
          <p:nvPr>
            <p:ph type="subTitle" idx="1"/>
          </p:nvPr>
        </p:nvSpPr>
        <p:spPr>
          <a:xfrm>
            <a:off x="1371600" y="1066800"/>
            <a:ext cx="7010400" cy="4953000"/>
          </a:xfrm>
        </p:spPr>
        <p:txBody>
          <a:bodyPr>
            <a:normAutofit/>
          </a:bodyPr>
          <a:lstStyle/>
          <a:p>
            <a:r>
              <a:rPr lang="ar-JO" dirty="0"/>
              <a:t>تُستخدم التقارير مبدئياً لتلخيص البيانات المسترجعة بواسطة استعلام أو الموجودة في جدول. ويمكن كذلك استخدام التقارير لإنشاء جدول كامل المحتويات وملائم للطباعة.</a:t>
            </a:r>
            <a:endParaRPr lang="en-US" dirty="0"/>
          </a:p>
        </p:txBody>
      </p:sp>
      <p:pic>
        <p:nvPicPr>
          <p:cNvPr id="546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912" y="2440813"/>
            <a:ext cx="24971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08025"/>
          </a:xfrm>
        </p:spPr>
        <p:txBody>
          <a:bodyPr>
            <a:normAutofit/>
          </a:bodyPr>
          <a:lstStyle/>
          <a:p>
            <a:r>
              <a:rPr lang="ar-SA" sz="2800" dirty="0">
                <a:effectLst/>
              </a:rPr>
              <a:t>أوامر الماكرو والرمز</a:t>
            </a:r>
            <a:endParaRPr lang="en-US" sz="2800" dirty="0">
              <a:effectLst/>
            </a:endParaRPr>
          </a:p>
        </p:txBody>
      </p:sp>
      <p:sp>
        <p:nvSpPr>
          <p:cNvPr id="3" name="Subtitle 2"/>
          <p:cNvSpPr>
            <a:spLocks noGrp="1"/>
          </p:cNvSpPr>
          <p:nvPr>
            <p:ph type="subTitle" idx="1"/>
          </p:nvPr>
        </p:nvSpPr>
        <p:spPr>
          <a:xfrm>
            <a:off x="1371600" y="1066800"/>
            <a:ext cx="7010400" cy="4953000"/>
          </a:xfrm>
        </p:spPr>
        <p:txBody>
          <a:bodyPr>
            <a:normAutofit/>
          </a:bodyPr>
          <a:lstStyle/>
          <a:p>
            <a:r>
              <a:rPr lang="ar-JO" dirty="0"/>
              <a:t>خُصصت الماكرو والرمز لبناء الاستعلامات ووحدات الماكرو:</a:t>
            </a:r>
            <a:endParaRPr lang="en-US" dirty="0"/>
          </a:p>
        </p:txBody>
      </p:sp>
      <p:pic>
        <p:nvPicPr>
          <p:cNvPr id="547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871" y="2085975"/>
            <a:ext cx="176688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687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normAutofit/>
          </a:bodyPr>
          <a:lstStyle/>
          <a:p>
            <a:pPr algn="ctr"/>
            <a:r>
              <a:rPr lang="ar-JO" sz="2800" dirty="0" smtClean="0"/>
              <a:t>الدرس 2-5: </a:t>
            </a:r>
            <a:r>
              <a:rPr lang="ar-SA" sz="2800" dirty="0">
                <a:effectLst/>
              </a:rPr>
              <a:t>تبويبة البيانات الخارجية </a:t>
            </a:r>
            <a:endParaRPr lang="ar-SA" sz="2800" dirty="0"/>
          </a:p>
        </p:txBody>
      </p:sp>
      <p:sp>
        <p:nvSpPr>
          <p:cNvPr id="3" name="Subtitle 2"/>
          <p:cNvSpPr>
            <a:spLocks noGrp="1"/>
          </p:cNvSpPr>
          <p:nvPr>
            <p:ph type="subTitle" idx="1"/>
          </p:nvPr>
        </p:nvSpPr>
        <p:spPr>
          <a:xfrm>
            <a:off x="685800" y="1143000"/>
            <a:ext cx="7772400" cy="4876800"/>
          </a:xfrm>
        </p:spPr>
        <p:txBody>
          <a:bodyPr>
            <a:normAutofit/>
          </a:bodyPr>
          <a:lstStyle/>
          <a:p>
            <a:r>
              <a:rPr lang="ar-JO" dirty="0" smtClean="0"/>
              <a:t>إذا </a:t>
            </a:r>
            <a:r>
              <a:rPr lang="ar-JO" dirty="0"/>
              <a:t>كنت بدأت للتو باستخدام برنامج أكسس فهناك إحتمالية لغالبية قواعد البيانات التي سوف تستخدمها أن تكون متوفرة على جهاز الكمبيوتر. ربما، تقوم بإدخال معظم البيانات بشكل يدوي. يعد هذا جيداً لقاعدة البيانات الصغيرة ، ولكن يُقدّم برنامج أكسس إمكانية استيراد البيانات تقريباً من أي مصدر ومن مجموعة واسعة من البرامج. سوف نتعلم في هذا الدرس أكثر قليلاً عن تبويبة البيانات الخارجية.</a:t>
            </a:r>
            <a:r>
              <a:rPr lang="en-US" dirty="0"/>
              <a:t> </a:t>
            </a:r>
            <a:endParaRPr lang="ar-SA" dirty="0"/>
          </a:p>
        </p:txBody>
      </p:sp>
      <p:pic>
        <p:nvPicPr>
          <p:cNvPr id="548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62400"/>
            <a:ext cx="49006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609600"/>
          </a:xfrm>
        </p:spPr>
        <p:txBody>
          <a:bodyPr>
            <a:normAutofit/>
          </a:bodyPr>
          <a:lstStyle/>
          <a:p>
            <a:r>
              <a:rPr lang="ar-SA" sz="2800" dirty="0">
                <a:effectLst/>
              </a:rPr>
              <a:t>أوامر استيراد وربط</a:t>
            </a:r>
            <a:endParaRPr lang="en-US" sz="2800" dirty="0">
              <a:effectLst/>
            </a:endParaRPr>
          </a:p>
        </p:txBody>
      </p:sp>
      <p:sp>
        <p:nvSpPr>
          <p:cNvPr id="3" name="Subtitle 2"/>
          <p:cNvSpPr>
            <a:spLocks noGrp="1"/>
          </p:cNvSpPr>
          <p:nvPr>
            <p:ph type="subTitle" idx="1"/>
          </p:nvPr>
        </p:nvSpPr>
        <p:spPr>
          <a:xfrm>
            <a:off x="685800" y="1447800"/>
            <a:ext cx="7772400" cy="4572000"/>
          </a:xfrm>
        </p:spPr>
        <p:txBody>
          <a:bodyPr>
            <a:normAutofit/>
          </a:bodyPr>
          <a:lstStyle/>
          <a:p>
            <a:r>
              <a:rPr lang="ar-JO" dirty="0"/>
              <a:t>يتيح قسم الاستيراد إمكانية جلب البيانات من العديد من المصادر المختلفة، بما في ذلك برامج مايكروسوفت أوفيس الأخرى.</a:t>
            </a:r>
            <a:endParaRPr lang="en-US" dirty="0"/>
          </a:p>
        </p:txBody>
      </p:sp>
      <p:pic>
        <p:nvPicPr>
          <p:cNvPr id="549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41402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1"/>
          </a:xfrm>
        </p:spPr>
        <p:txBody>
          <a:bodyPr>
            <a:normAutofit/>
          </a:bodyPr>
          <a:lstStyle/>
          <a:p>
            <a:r>
              <a:rPr lang="ar-SA" sz="2800" dirty="0">
                <a:effectLst/>
              </a:rPr>
              <a:t>ما الجديد في برنامج مايكروسوفت أكسس؟ </a:t>
            </a:r>
            <a:endParaRPr lang="en-US" sz="2800" dirty="0">
              <a:effectLst/>
            </a:endParaRPr>
          </a:p>
        </p:txBody>
      </p:sp>
      <p:sp>
        <p:nvSpPr>
          <p:cNvPr id="3" name="Subtitle 2"/>
          <p:cNvSpPr>
            <a:spLocks noGrp="1"/>
          </p:cNvSpPr>
          <p:nvPr>
            <p:ph type="subTitle" idx="1"/>
          </p:nvPr>
        </p:nvSpPr>
        <p:spPr>
          <a:xfrm>
            <a:off x="685800" y="1295400"/>
            <a:ext cx="7772400" cy="3276600"/>
          </a:xfrm>
        </p:spPr>
        <p:txBody>
          <a:bodyPr>
            <a:normAutofit/>
          </a:bodyPr>
          <a:lstStyle/>
          <a:p>
            <a:r>
              <a:rPr lang="ar-JO" dirty="0"/>
              <a:t>يُعد مايكروسوفت أكسس 2010 برنامج إدارة قاعدة البيانات. فعادة ما تكون البيانات إما نص أو أرقام، ويجري تخزين هذه المعلومات في </a:t>
            </a:r>
            <a:r>
              <a:rPr lang="ar-JO" b="1" dirty="0"/>
              <a:t>جدول</a:t>
            </a:r>
            <a:r>
              <a:rPr lang="ar-JO" dirty="0"/>
              <a:t>. وقد </a:t>
            </a:r>
            <a:r>
              <a:rPr lang="ar-JO" b="1" dirty="0"/>
              <a:t>تتعلق</a:t>
            </a:r>
            <a:r>
              <a:rPr lang="ar-JO" dirty="0"/>
              <a:t> معلومات أحد الجداول بمعلومات الجداول الأخرى أو بأحدها أو بالعديد منها أو قد لا تتعلق بها. وأحد جداول المعلومات أو العديد منها، عند تجميعها معاً بطريقة منطقية </a:t>
            </a:r>
            <a:r>
              <a:rPr lang="ar-SA" dirty="0"/>
              <a:t>يشار إليها بشكل بالإجمال على أنها </a:t>
            </a:r>
            <a:r>
              <a:rPr lang="ar-SA" b="1" dirty="0"/>
              <a:t>قاعدة بيانات</a:t>
            </a:r>
            <a:r>
              <a:rPr lang="ar-SA" dirty="0"/>
              <a:t>. وسنستعرض تلك المصطلحات لاحقاً في هذا الدرس.</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31825"/>
          </a:xfrm>
        </p:spPr>
        <p:txBody>
          <a:bodyPr>
            <a:normAutofit fontScale="90000"/>
          </a:bodyPr>
          <a:lstStyle/>
          <a:p>
            <a:r>
              <a:rPr lang="ar-SA" dirty="0">
                <a:effectLst/>
              </a:rPr>
              <a:t>أوامر تصدير</a:t>
            </a:r>
            <a:endParaRPr lang="en-US" dirty="0">
              <a:effectLst/>
            </a:endParaRPr>
          </a:p>
        </p:txBody>
      </p:sp>
      <p:sp>
        <p:nvSpPr>
          <p:cNvPr id="3" name="Subtitle 2"/>
          <p:cNvSpPr>
            <a:spLocks noGrp="1"/>
          </p:cNvSpPr>
          <p:nvPr>
            <p:ph type="subTitle" idx="1"/>
          </p:nvPr>
        </p:nvSpPr>
        <p:spPr>
          <a:xfrm>
            <a:off x="1066800" y="1143000"/>
            <a:ext cx="7620000" cy="4724400"/>
          </a:xfrm>
        </p:spPr>
        <p:txBody>
          <a:bodyPr>
            <a:normAutofit/>
          </a:bodyPr>
          <a:lstStyle/>
          <a:p>
            <a:r>
              <a:rPr lang="ar-SA" dirty="0"/>
              <a:t>بالإضافة إلى قدرة برنامج أكسس على استيراد البيانات من عدد من المصادر، كذلك لديه القدرة على تصدير البيانات إلى عدة مصادر.</a:t>
            </a:r>
            <a:endParaRPr lang="ar-SA" dirty="0"/>
          </a:p>
        </p:txBody>
      </p:sp>
      <p:pic>
        <p:nvPicPr>
          <p:cNvPr id="550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288" y="3048000"/>
            <a:ext cx="37703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85800"/>
          </a:xfrm>
        </p:spPr>
        <p:txBody>
          <a:bodyPr>
            <a:normAutofit/>
          </a:bodyPr>
          <a:lstStyle/>
          <a:p>
            <a:r>
              <a:rPr lang="ar-SA" sz="2800" dirty="0">
                <a:effectLst/>
              </a:rPr>
              <a:t> أوامر تجميع البيانات</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lstStyle/>
          <a:p>
            <a:r>
              <a:rPr lang="ar-SA" dirty="0"/>
              <a:t>أحد الخدمات العديدة الملائمة لتجميع البيانات والمتاحة في برنامج أكسس تجدها في مجموعة تجميع البيانات. وبما أن إستخدام تلك الأوامر خارج نطاق هذا الدليل، فوظيفتها بالتحديد جديرة بالذكر.</a:t>
            </a:r>
            <a:endParaRPr lang="en-US" dirty="0"/>
          </a:p>
        </p:txBody>
      </p:sp>
      <p:pic>
        <p:nvPicPr>
          <p:cNvPr id="551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667000"/>
            <a:ext cx="11699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761999"/>
          </a:xfrm>
        </p:spPr>
        <p:txBody>
          <a:bodyPr>
            <a:normAutofit/>
          </a:bodyPr>
          <a:lstStyle/>
          <a:p>
            <a:pPr algn="ctr"/>
            <a:r>
              <a:rPr lang="ar-JO" sz="3200" dirty="0" smtClean="0"/>
              <a:t>الدرس 2-6: </a:t>
            </a:r>
            <a:r>
              <a:rPr lang="ar-SA" sz="3200" dirty="0">
                <a:effectLst/>
              </a:rPr>
              <a:t>تبويبة أدوات قاعدة البيانات</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a:t>تُعد تبويبة أدوات قاعدة البيانات التبويبة الأخيرة في تبويبات الأوامر الأساسية الأربع. وتحتوي على معظم الأوامر المتقدمة والأساسية المُستخدمة في قاعدة البيانات التي تم إنشاؤها. وسوف نستعرض أساسيات وظيفة هذه التبويبة في هذا الدرس.</a:t>
            </a:r>
            <a:endParaRPr lang="en-US" dirty="0"/>
          </a:p>
        </p:txBody>
      </p:sp>
      <p:pic>
        <p:nvPicPr>
          <p:cNvPr id="552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88" y="3048000"/>
            <a:ext cx="47053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p:spPr>
        <p:txBody>
          <a:bodyPr>
            <a:normAutofit/>
          </a:bodyPr>
          <a:lstStyle/>
          <a:p>
            <a:r>
              <a:rPr lang="ar-SA" sz="2800" dirty="0">
                <a:effectLst/>
              </a:rPr>
              <a:t>أوامر الأدوات</a:t>
            </a:r>
            <a:endParaRPr lang="en-US" sz="2800" dirty="0">
              <a:effectLst/>
            </a:endParaRPr>
          </a:p>
        </p:txBody>
      </p:sp>
      <p:sp>
        <p:nvSpPr>
          <p:cNvPr id="3" name="Subtitle 2"/>
          <p:cNvSpPr>
            <a:spLocks noGrp="1"/>
          </p:cNvSpPr>
          <p:nvPr>
            <p:ph type="subTitle" idx="1"/>
          </p:nvPr>
        </p:nvSpPr>
        <p:spPr>
          <a:xfrm>
            <a:off x="1066800" y="1066800"/>
            <a:ext cx="7315200" cy="4953000"/>
          </a:xfrm>
        </p:spPr>
        <p:txBody>
          <a:bodyPr>
            <a:normAutofit/>
          </a:bodyPr>
          <a:lstStyle/>
          <a:p>
            <a:r>
              <a:rPr lang="ar-SA" dirty="0"/>
              <a:t>يعمل أمر ضغط قاعدة البيانات وإصلاحها على ضغط حجم قاعدة البيانات لجعلها سهلة الإستخدام معها وسهلة لإعطائها للآخرين. ويؤدي أيضاً إلى فحص قاعدة البيانات لأي مشاكل محتملة وإقتراح خيارات إصلاحها:</a:t>
            </a:r>
            <a:endParaRPr lang="en-US" dirty="0"/>
          </a:p>
        </p:txBody>
      </p:sp>
      <p:pic>
        <p:nvPicPr>
          <p:cNvPr id="553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174" y="2819400"/>
            <a:ext cx="8842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1"/>
          </a:xfrm>
        </p:spPr>
        <p:txBody>
          <a:bodyPr>
            <a:normAutofit/>
          </a:bodyPr>
          <a:lstStyle/>
          <a:p>
            <a:r>
              <a:rPr lang="ar-SA" sz="2800" dirty="0">
                <a:effectLst/>
              </a:rPr>
              <a:t>أوامر ماكرو</a:t>
            </a:r>
            <a:endParaRPr lang="en-US" sz="2800" dirty="0">
              <a:effectLst/>
            </a:endParaRPr>
          </a:p>
        </p:txBody>
      </p:sp>
      <p:sp>
        <p:nvSpPr>
          <p:cNvPr id="3" name="Subtitle 2"/>
          <p:cNvSpPr>
            <a:spLocks noGrp="1"/>
          </p:cNvSpPr>
          <p:nvPr>
            <p:ph type="subTitle" idx="1"/>
          </p:nvPr>
        </p:nvSpPr>
        <p:spPr>
          <a:xfrm>
            <a:off x="685800" y="838200"/>
            <a:ext cx="7620000" cy="1295400"/>
          </a:xfrm>
        </p:spPr>
        <p:txBody>
          <a:bodyPr>
            <a:normAutofit fontScale="85000" lnSpcReduction="20000"/>
          </a:bodyPr>
          <a:lstStyle/>
          <a:p>
            <a:r>
              <a:rPr lang="ar-JO" dirty="0"/>
              <a:t>تُعد وحدات الماكرو، كما تعلم، وحدات رمز أنشأها مستخدم والتي هي مستخدمة لأتمتة المهام المتكررة التي قد تُنفذ بقاعدة البيانات. استخدام تلك الأوامر لفتح محرر </a:t>
            </a:r>
            <a:r>
              <a:rPr lang="en-US" dirty="0"/>
              <a:t>Visual Basic</a:t>
            </a:r>
            <a:r>
              <a:rPr lang="ar-JO" dirty="0"/>
              <a:t> (يُستخدم لضبط وحدات الماكرو جيداً) أو تحديدها لتشغيل ماكرو.</a:t>
            </a:r>
            <a:endParaRPr lang="en-US" dirty="0"/>
          </a:p>
        </p:txBody>
      </p:sp>
      <p:sp>
        <p:nvSpPr>
          <p:cNvPr id="5" name="Title 1"/>
          <p:cNvSpPr txBox="1">
            <a:spLocks/>
          </p:cNvSpPr>
          <p:nvPr/>
        </p:nvSpPr>
        <p:spPr>
          <a:xfrm>
            <a:off x="685800" y="3048000"/>
            <a:ext cx="7772400" cy="533399"/>
          </a:xfrm>
          <a:prstGeom prst="rect">
            <a:avLst/>
          </a:prstGeom>
        </p:spPr>
        <p:txBody>
          <a:bodyPr vert="horz" anchor="b">
            <a:normAutofit/>
            <a:scene3d>
              <a:camera prst="orthographicFront"/>
              <a:lightRig rig="soft" dir="t"/>
            </a:scene3d>
            <a:sp3d prstMaterial="softEdge">
              <a:bevelT w="25400" h="25400"/>
            </a:sp3d>
          </a:bodyPr>
          <a:lstStyle>
            <a:lvl1pPr>
              <a:spcBef>
                <a:spcPct val="0"/>
              </a:spcBef>
              <a:buNone/>
              <a:defRPr kumimoji="0" sz="2800" b="1" u="sng">
                <a:solidFill>
                  <a:schemeClr val="tx2"/>
                </a:solidFill>
                <a:effectLst/>
                <a:latin typeface="+mj-lt"/>
                <a:ea typeface="+mj-ea"/>
                <a:cs typeface="+mj-cs"/>
              </a:defRPr>
            </a:lvl1pPr>
            <a:extLst/>
          </a:lstStyle>
          <a:p>
            <a:r>
              <a:rPr lang="ar-SA" dirty="0"/>
              <a:t>أوامر العلاقات</a:t>
            </a:r>
            <a:endParaRPr lang="en-US" dirty="0"/>
          </a:p>
        </p:txBody>
      </p:sp>
      <p:sp>
        <p:nvSpPr>
          <p:cNvPr id="6" name="Subtitle 2"/>
          <p:cNvSpPr txBox="1">
            <a:spLocks/>
          </p:cNvSpPr>
          <p:nvPr/>
        </p:nvSpPr>
        <p:spPr>
          <a:xfrm>
            <a:off x="609600" y="3657600"/>
            <a:ext cx="7772400" cy="2133600"/>
          </a:xfrm>
          <a:prstGeom prst="rect">
            <a:avLst/>
          </a:prstGeom>
        </p:spPr>
        <p:txBody>
          <a:bodyPr vert="horz" lIns="45720" rIns="45720">
            <a:normAutofit/>
          </a:bodyPr>
          <a:lstStyle>
            <a:lvl1pPr marR="64008" indent="0">
              <a:spcBef>
                <a:spcPts val="400"/>
              </a:spcBef>
              <a:spcAft>
                <a:spcPts val="0"/>
              </a:spcAft>
              <a:buClr>
                <a:schemeClr val="accent1"/>
              </a:buClr>
              <a:buSzPct val="68000"/>
              <a:buFont typeface="Wingdings 3"/>
              <a:buNone/>
              <a:defRPr kumimoji="0" sz="2700">
                <a:solidFill>
                  <a:schemeClr val="tx2"/>
                </a:solidFill>
              </a:defRPr>
            </a:lvl1pPr>
            <a:lvl2pPr indent="0" algn="ctr">
              <a:spcBef>
                <a:spcPts val="324"/>
              </a:spcBef>
              <a:buClr>
                <a:schemeClr val="accent1"/>
              </a:buClr>
              <a:buFont typeface="Verdana"/>
              <a:buNone/>
              <a:defRPr kumimoji="0" sz="2300"/>
            </a:lvl2pPr>
            <a:lvl3pPr indent="0" algn="ctr">
              <a:spcBef>
                <a:spcPts val="350"/>
              </a:spcBef>
              <a:buClr>
                <a:schemeClr val="accent2"/>
              </a:buClr>
              <a:buSzPct val="100000"/>
              <a:buFont typeface="Wingdings 2"/>
              <a:buNone/>
              <a:defRPr kumimoji="0" sz="2100"/>
            </a:lvl3pPr>
            <a:lvl4pPr indent="0" algn="ctr">
              <a:spcBef>
                <a:spcPts val="350"/>
              </a:spcBef>
              <a:buClr>
                <a:schemeClr val="accent2"/>
              </a:buClr>
              <a:buFont typeface="Wingdings 2"/>
              <a:buNone/>
              <a:defRPr kumimoji="0" sz="1900"/>
            </a:lvl4pPr>
            <a:lvl5pPr indent="0" algn="ctr">
              <a:spcBef>
                <a:spcPts val="350"/>
              </a:spcBef>
              <a:buClr>
                <a:schemeClr val="accent2"/>
              </a:buClr>
              <a:buFont typeface="Wingdings 2"/>
              <a:buNone/>
              <a:defRPr kumimoji="0"/>
            </a:lvl5pPr>
            <a:lvl6pPr indent="0" algn="ctr">
              <a:spcBef>
                <a:spcPts val="350"/>
              </a:spcBef>
              <a:buClr>
                <a:schemeClr val="accent3"/>
              </a:buClr>
              <a:buFont typeface="Wingdings 2"/>
              <a:buNone/>
              <a:defRPr kumimoji="0"/>
            </a:lvl6pPr>
            <a:lvl7pPr indent="0" algn="ctr">
              <a:spcBef>
                <a:spcPts val="350"/>
              </a:spcBef>
              <a:buClr>
                <a:schemeClr val="accent3"/>
              </a:buClr>
              <a:buFont typeface="Wingdings 2"/>
              <a:buNone/>
              <a:defRPr kumimoji="0" sz="1600"/>
            </a:lvl7pPr>
            <a:lvl8pPr indent="0" algn="ctr">
              <a:spcBef>
                <a:spcPts val="350"/>
              </a:spcBef>
              <a:buClr>
                <a:schemeClr val="accent3"/>
              </a:buClr>
              <a:buFont typeface="Wingdings 2"/>
              <a:buNone/>
              <a:defRPr kumimoji="0" sz="1600"/>
            </a:lvl8pPr>
            <a:lvl9pPr indent="0" algn="ctr">
              <a:spcBef>
                <a:spcPts val="350"/>
              </a:spcBef>
              <a:buClr>
                <a:schemeClr val="accent3"/>
              </a:buClr>
              <a:buFont typeface="Wingdings 2"/>
              <a:buNone/>
              <a:defRPr kumimoji="0" sz="1600" baseline="0"/>
            </a:lvl9pPr>
            <a:extLst/>
          </a:lstStyle>
          <a:p>
            <a:r>
              <a:rPr lang="ar-SA" sz="2300" dirty="0"/>
              <a:t>تُحدد العلاقات قاعدة البيانات. وكما أوضحنا سابقاً، يتم بناء قاعدة البيانات من جدول أو مجموعة من جداول المعلومات. ولكن، تكمن القوة الحقيقية لقاعدة البيانات في الطريقة التي ترتبط بها الجداول مع بعضها البعض. حيث تمكنك تلك الأوامر من تحديد وإدارة العلاقات في قاعدة البيانات:</a:t>
            </a:r>
            <a:endParaRPr lang="en-US" sz="2300" dirty="0"/>
          </a:p>
          <a:p>
            <a:endParaRPr lang="ar-SA" sz="2300" dirty="0"/>
          </a:p>
        </p:txBody>
      </p:sp>
      <p:pic>
        <p:nvPicPr>
          <p:cNvPr id="555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7" y="1905000"/>
            <a:ext cx="105727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029200"/>
            <a:ext cx="10477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638"/>
            <a:ext cx="7772400" cy="610562"/>
          </a:xfrm>
        </p:spPr>
        <p:txBody>
          <a:bodyPr>
            <a:normAutofit/>
          </a:bodyPr>
          <a:lstStyle/>
          <a:p>
            <a:r>
              <a:rPr lang="ar-SA" sz="2800" dirty="0">
                <a:effectLst/>
              </a:rPr>
              <a:t>أوامر نقل البيانات</a:t>
            </a:r>
            <a:endParaRPr lang="en-US" sz="2800" dirty="0">
              <a:effectLst/>
            </a:endParaRPr>
          </a:p>
        </p:txBody>
      </p:sp>
      <p:sp>
        <p:nvSpPr>
          <p:cNvPr id="3" name="Subtitle 2"/>
          <p:cNvSpPr>
            <a:spLocks noGrp="1"/>
          </p:cNvSpPr>
          <p:nvPr>
            <p:ph type="subTitle" idx="1"/>
          </p:nvPr>
        </p:nvSpPr>
        <p:spPr>
          <a:xfrm>
            <a:off x="609600" y="990600"/>
            <a:ext cx="7772400" cy="5029200"/>
          </a:xfrm>
        </p:spPr>
        <p:txBody>
          <a:bodyPr/>
          <a:lstStyle/>
          <a:p>
            <a:r>
              <a:rPr lang="ar-JO" dirty="0"/>
              <a:t>يُستخدم قسم نقل البيانات من التبويبة لأداء مقياس كبير من نقل وفرز العمليات إلى قاعدة البيانات. وهي خارج نطاق هذا الدليل وأيضاً يجب أن يقوم بأدائها وتنفيذها المتخصصين في تقنية المعلومات.</a:t>
            </a:r>
            <a:endParaRPr lang="en-US" dirty="0"/>
          </a:p>
        </p:txBody>
      </p:sp>
      <p:pic>
        <p:nvPicPr>
          <p:cNvPr id="556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743200"/>
            <a:ext cx="19018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a:bodyPr>
          <a:lstStyle/>
          <a:p>
            <a:r>
              <a:rPr lang="ar-SA" sz="2800" dirty="0">
                <a:effectLst/>
              </a:rPr>
              <a:t>أوامر الوظائف الإضافية</a:t>
            </a:r>
            <a:endParaRPr lang="en-US" sz="2800" dirty="0">
              <a:effectLst/>
            </a:endParaRPr>
          </a:p>
        </p:txBody>
      </p:sp>
      <p:sp>
        <p:nvSpPr>
          <p:cNvPr id="3" name="Subtitle 2"/>
          <p:cNvSpPr>
            <a:spLocks noGrp="1"/>
          </p:cNvSpPr>
          <p:nvPr>
            <p:ph type="subTitle" idx="1"/>
          </p:nvPr>
        </p:nvSpPr>
        <p:spPr>
          <a:xfrm>
            <a:off x="457200" y="1066800"/>
            <a:ext cx="7924800" cy="5029200"/>
          </a:xfrm>
        </p:spPr>
        <p:txBody>
          <a:bodyPr>
            <a:normAutofit/>
          </a:bodyPr>
          <a:lstStyle/>
          <a:p>
            <a:r>
              <a:rPr lang="ar-SA" dirty="0"/>
              <a:t>تُعد الوظائف الإضافية برامج مُعدة من جهات أخرى التي تضيف وظائف إضافية لقاعدة البيانات أو تعمل على تقديم أدوات يمكن استخدامها أثناء بناء قاعدة البيانات. أنقر ذلك الأمر لفتح مدير الوظائف الإضافية.</a:t>
            </a:r>
            <a:endParaRPr lang="en-US" dirty="0"/>
          </a:p>
        </p:txBody>
      </p:sp>
      <p:pic>
        <p:nvPicPr>
          <p:cNvPr id="557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725738"/>
            <a:ext cx="9461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p:spPr>
        <p:txBody>
          <a:bodyPr>
            <a:normAutofit/>
          </a:bodyPr>
          <a:lstStyle/>
          <a:p>
            <a:pPr algn="ctr"/>
            <a:r>
              <a:rPr lang="en-US" b="1" dirty="0" smtClean="0"/>
              <a:t> </a:t>
            </a:r>
            <a:r>
              <a:rPr lang="ar-JO" b="1" dirty="0" smtClean="0"/>
              <a:t>القسم 3: </a:t>
            </a:r>
            <a:r>
              <a:rPr lang="ar-SA" dirty="0">
                <a:effectLst/>
              </a:rPr>
              <a:t>إنشاء قاعدة بيانات </a:t>
            </a:r>
            <a:endParaRPr lang="ar-SA" dirty="0"/>
          </a:p>
        </p:txBody>
      </p:sp>
      <p:sp>
        <p:nvSpPr>
          <p:cNvPr id="3" name="Subtitle 2"/>
          <p:cNvSpPr>
            <a:spLocks noGrp="1"/>
          </p:cNvSpPr>
          <p:nvPr>
            <p:ph type="subTitle" idx="1"/>
          </p:nvPr>
        </p:nvSpPr>
        <p:spPr>
          <a:xfrm>
            <a:off x="685800" y="1524000"/>
            <a:ext cx="7772400" cy="4495800"/>
          </a:xfrm>
        </p:spPr>
        <p:txBody>
          <a:bodyPr>
            <a:normAutofit/>
          </a:bodyPr>
          <a:lstStyle/>
          <a:p>
            <a:r>
              <a:rPr lang="ar-JO" dirty="0" smtClean="0"/>
              <a:t>في هذا القسم سوف تتعلم كيفية:</a:t>
            </a:r>
            <a:endParaRPr lang="en-US" dirty="0" smtClean="0"/>
          </a:p>
          <a:p>
            <a:pPr marL="457200" lvl="0" indent="-457200">
              <a:buFont typeface="Wingdings" pitchFamily="2" charset="2"/>
              <a:buChar char="Ø"/>
            </a:pPr>
            <a:r>
              <a:rPr lang="ar-JO" dirty="0" smtClean="0"/>
              <a:t>تخطيط أساسيات قاعدة البيانات</a:t>
            </a:r>
            <a:endParaRPr lang="en-US" dirty="0" smtClean="0"/>
          </a:p>
          <a:p>
            <a:pPr marL="457200" lvl="0" indent="-457200">
              <a:buFont typeface="Wingdings" pitchFamily="2" charset="2"/>
              <a:buChar char="Ø"/>
            </a:pPr>
            <a:r>
              <a:rPr lang="ar-JO" dirty="0" smtClean="0"/>
              <a:t> إنشاء قاعدة بيانات فارغة جديدة</a:t>
            </a:r>
            <a:endParaRPr lang="en-US" dirty="0" smtClean="0"/>
          </a:p>
          <a:p>
            <a:pPr marL="457200" lvl="0" indent="-457200">
              <a:buFont typeface="Wingdings" pitchFamily="2" charset="2"/>
              <a:buChar char="Ø"/>
            </a:pPr>
            <a:r>
              <a:rPr lang="ar-JO" dirty="0" smtClean="0"/>
              <a:t> إنشاء قاعدة بيانات من قالب</a:t>
            </a:r>
            <a:endParaRPr lang="en-US" dirty="0" smtClean="0"/>
          </a:p>
          <a:p>
            <a:pPr marL="457200" lvl="0" indent="-457200">
              <a:buFont typeface="Wingdings" pitchFamily="2" charset="2"/>
              <a:buChar char="Ø"/>
            </a:pPr>
            <a:r>
              <a:rPr lang="ar-JO" dirty="0" smtClean="0"/>
              <a:t> فتح وعرض كائنات قاعدة البيانات</a:t>
            </a:r>
            <a:endParaRPr lang="en-US" dirty="0" smtClean="0"/>
          </a:p>
          <a:p>
            <a:pPr marL="457200" lvl="0" indent="-457200">
              <a:buFont typeface="Wingdings" pitchFamily="2" charset="2"/>
              <a:buChar char="Ø"/>
            </a:pPr>
            <a:r>
              <a:rPr lang="ar-JO" dirty="0" smtClean="0"/>
              <a:t> </a:t>
            </a:r>
            <a:r>
              <a:rPr lang="ar-JO" dirty="0"/>
              <a:t>تنصيب جزء التنقل</a:t>
            </a:r>
            <a:endParaRPr lang="en-US" dirty="0"/>
          </a:p>
          <a:p>
            <a:pPr marL="457200" lvl="0" indent="-457200">
              <a:buFont typeface="Wingdings" pitchFamily="2" charset="2"/>
              <a:buChar char="Ø"/>
            </a:pPr>
            <a:r>
              <a:rPr lang="ar-JO" dirty="0" smtClean="0"/>
              <a:t> التنقل في أنحاء قاعدة البيانات</a:t>
            </a:r>
            <a:endParaRPr lang="en-US" dirty="0" smtClean="0"/>
          </a:p>
          <a:p>
            <a:pPr marL="457200" lvl="0" indent="-457200">
              <a:buFont typeface="Wingdings" pitchFamily="2" charset="2"/>
              <a:buChar char="Ø"/>
            </a:pPr>
            <a:r>
              <a:rPr lang="ar-JO" dirty="0" smtClean="0"/>
              <a:t> </a:t>
            </a:r>
            <a:r>
              <a:rPr lang="ar-JO" dirty="0"/>
              <a:t>إضافة وتحرير وحذف السجلات</a:t>
            </a:r>
            <a:endParaRPr lang="en-US" dirty="0"/>
          </a:p>
          <a:p>
            <a:pPr marL="457200" lvl="0" indent="-457200">
              <a:buFont typeface="Wingdings" pitchFamily="2" charset="2"/>
              <a:buChar char="Ø"/>
            </a:pPr>
            <a:r>
              <a:rPr lang="ar-JO" dirty="0" smtClean="0"/>
              <a:t> طباعة السجلات</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66800"/>
          </a:xfrm>
        </p:spPr>
        <p:txBody>
          <a:bodyPr>
            <a:normAutofit/>
          </a:bodyPr>
          <a:lstStyle/>
          <a:p>
            <a:pPr algn="ctr"/>
            <a:r>
              <a:rPr lang="en-US" b="1" dirty="0" smtClean="0"/>
              <a:t> </a:t>
            </a:r>
            <a:r>
              <a:rPr lang="ar-JO" b="1" dirty="0" smtClean="0"/>
              <a:t>القسم 3: </a:t>
            </a:r>
            <a:r>
              <a:rPr lang="ar-SA" dirty="0">
                <a:effectLst/>
              </a:rPr>
              <a:t>إنشاء قاعدة بيانات </a:t>
            </a:r>
            <a:endParaRPr lang="ar-SA" dirty="0"/>
          </a:p>
        </p:txBody>
      </p:sp>
      <p:sp>
        <p:nvSpPr>
          <p:cNvPr id="3" name="Subtitle 2"/>
          <p:cNvSpPr>
            <a:spLocks noGrp="1"/>
          </p:cNvSpPr>
          <p:nvPr>
            <p:ph type="subTitle" idx="1"/>
          </p:nvPr>
        </p:nvSpPr>
        <p:spPr>
          <a:xfrm>
            <a:off x="685800" y="1524000"/>
            <a:ext cx="7772400" cy="4495800"/>
          </a:xfrm>
        </p:spPr>
        <p:txBody>
          <a:bodyPr>
            <a:normAutofit lnSpcReduction="10000"/>
          </a:bodyPr>
          <a:lstStyle/>
          <a:p>
            <a:pPr marL="457200" lvl="0" indent="-457200">
              <a:buFont typeface="Wingdings" pitchFamily="2" charset="2"/>
              <a:buChar char="Ø"/>
            </a:pPr>
            <a:r>
              <a:rPr lang="ar-JO" dirty="0"/>
              <a:t>إنشاء جدول فارغ جديد</a:t>
            </a:r>
            <a:endParaRPr lang="en-US" dirty="0"/>
          </a:p>
          <a:p>
            <a:pPr marL="457200" lvl="0" indent="-457200">
              <a:buFont typeface="Wingdings" pitchFamily="2" charset="2"/>
              <a:buChar char="Ø"/>
            </a:pPr>
            <a:r>
              <a:rPr lang="ar-JO" dirty="0"/>
              <a:t> إضافة وتحرير مكونات جدول</a:t>
            </a:r>
            <a:endParaRPr lang="en-US" dirty="0"/>
          </a:p>
          <a:p>
            <a:pPr marL="457200" lvl="0" indent="-457200">
              <a:buFont typeface="Wingdings" pitchFamily="2" charset="2"/>
              <a:buChar char="Ø"/>
            </a:pPr>
            <a:r>
              <a:rPr lang="ar-JO" dirty="0"/>
              <a:t> إضافة بيانات إلى جدول</a:t>
            </a:r>
            <a:endParaRPr lang="en-US" dirty="0"/>
          </a:p>
          <a:p>
            <a:pPr marL="457200" lvl="0" indent="-457200">
              <a:buFont typeface="Wingdings" pitchFamily="2" charset="2"/>
              <a:buChar char="Ø"/>
            </a:pPr>
            <a:r>
              <a:rPr lang="ar-JO" dirty="0"/>
              <a:t> تنسيق حقول جدول</a:t>
            </a:r>
            <a:endParaRPr lang="en-US" dirty="0"/>
          </a:p>
          <a:p>
            <a:pPr marL="457200" lvl="0" indent="-457200">
              <a:buFont typeface="Wingdings" pitchFamily="2" charset="2"/>
              <a:buChar char="Ø"/>
            </a:pPr>
            <a:r>
              <a:rPr lang="ar-JO" dirty="0"/>
              <a:t> تكبير وتصغير الكائنات المختلفة لقاعدة البيانات</a:t>
            </a:r>
            <a:endParaRPr lang="en-US" dirty="0"/>
          </a:p>
          <a:p>
            <a:pPr marL="457200" lvl="0" indent="-457200">
              <a:buFont typeface="Wingdings" pitchFamily="2" charset="2"/>
              <a:buChar char="Ø"/>
            </a:pPr>
            <a:r>
              <a:rPr lang="ar-JO" dirty="0"/>
              <a:t> تحديد المكونات المختلفة لقاعدة البيانات</a:t>
            </a:r>
            <a:endParaRPr lang="en-US" dirty="0"/>
          </a:p>
          <a:p>
            <a:pPr marL="457200" lvl="0" indent="-457200">
              <a:buFont typeface="Wingdings" pitchFamily="2" charset="2"/>
              <a:buChar char="Ø"/>
            </a:pPr>
            <a:r>
              <a:rPr lang="en-US" dirty="0"/>
              <a:t> </a:t>
            </a:r>
            <a:r>
              <a:rPr lang="ar-JO" dirty="0"/>
              <a:t>قص ونسخ ولصق المعلومات</a:t>
            </a:r>
            <a:endParaRPr lang="en-US" dirty="0"/>
          </a:p>
          <a:p>
            <a:pPr marL="457200" lvl="0" indent="-457200">
              <a:buFont typeface="Wingdings" pitchFamily="2" charset="2"/>
              <a:buChar char="Ø"/>
            </a:pPr>
            <a:r>
              <a:rPr lang="ar-JO" dirty="0"/>
              <a:t> استخدام نسق التنسيق</a:t>
            </a:r>
            <a:endParaRPr lang="en-US" dirty="0"/>
          </a:p>
          <a:p>
            <a:pPr marL="457200" lvl="0" indent="-457200">
              <a:buFont typeface="Wingdings" pitchFamily="2" charset="2"/>
              <a:buChar char="Ø"/>
            </a:pPr>
            <a:r>
              <a:rPr lang="ar-JO" dirty="0"/>
              <a:t> استخدام تراجع وإعادة </a:t>
            </a:r>
            <a:endParaRPr lang="en-US" dirty="0"/>
          </a:p>
          <a:p>
            <a:pPr marL="457200" lvl="0" indent="-457200">
              <a:buFont typeface="Wingdings" pitchFamily="2" charset="2"/>
              <a:buChar char="Ø"/>
            </a:pPr>
            <a:r>
              <a:rPr lang="ar-JO" dirty="0"/>
              <a:t> تدقيق إملائي</a:t>
            </a:r>
            <a:endParaRPr lang="en-US" dirty="0"/>
          </a:p>
        </p:txBody>
      </p:sp>
    </p:spTree>
    <p:extLst>
      <p:ext uri="{BB962C8B-B14F-4D97-AF65-F5344CB8AC3E}">
        <p14:creationId xmlns:p14="http://schemas.microsoft.com/office/powerpoint/2010/main" val="1681331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fontScale="90000"/>
          </a:bodyPr>
          <a:lstStyle/>
          <a:p>
            <a:pPr algn="ctr"/>
            <a:r>
              <a:rPr lang="ar-SA" dirty="0">
                <a:effectLst/>
              </a:rPr>
              <a:t/>
            </a:r>
            <a:br>
              <a:rPr lang="ar-SA" dirty="0">
                <a:effectLst/>
              </a:rPr>
            </a:br>
            <a:r>
              <a:rPr lang="ar-SA" dirty="0">
                <a:effectLst/>
              </a:rPr>
              <a:t>الدرس 3-1: الخطوات الأولى</a:t>
            </a:r>
            <a:endParaRPr lang="en-US" i="1" dirty="0">
              <a:effectLst/>
            </a:endParaRPr>
          </a:p>
        </p:txBody>
      </p:sp>
      <p:sp>
        <p:nvSpPr>
          <p:cNvPr id="3" name="Subtitle 2"/>
          <p:cNvSpPr>
            <a:spLocks noGrp="1"/>
          </p:cNvSpPr>
          <p:nvPr>
            <p:ph type="subTitle" idx="1"/>
          </p:nvPr>
        </p:nvSpPr>
        <p:spPr>
          <a:xfrm>
            <a:off x="914400" y="1143000"/>
            <a:ext cx="7543800" cy="4876800"/>
          </a:xfrm>
        </p:spPr>
        <p:txBody>
          <a:bodyPr>
            <a:normAutofit/>
          </a:bodyPr>
          <a:lstStyle/>
          <a:p>
            <a:r>
              <a:rPr lang="ar-SA" sz="2500" b="1" dirty="0"/>
              <a:t>تخطيط قاعدة البيانات</a:t>
            </a:r>
            <a:endParaRPr lang="en-US" sz="2500" b="1" dirty="0"/>
          </a:p>
          <a:p>
            <a:r>
              <a:rPr lang="ar-JO" sz="2500" dirty="0"/>
              <a:t>قبل البدء باستخدام برنامج أكسس لإنشاء قاعدة بيانات، خذ الوقت للإجابة بشكل مناسب على تلك الأسئلة. سوف نقوم بالإجابة من وجهة نظر (</a:t>
            </a:r>
            <a:r>
              <a:rPr lang="ar-SA" sz="2500" dirty="0"/>
              <a:t>بوجز رابيت</a:t>
            </a:r>
            <a:r>
              <a:rPr lang="ar-JO" sz="2500" dirty="0"/>
              <a:t>):</a:t>
            </a:r>
            <a:endParaRPr lang="en-US" sz="2500" dirty="0"/>
          </a:p>
          <a:p>
            <a:pPr lvl="0"/>
            <a:r>
              <a:rPr lang="ar-JO" sz="2500" dirty="0"/>
              <a:t> </a:t>
            </a:r>
            <a:r>
              <a:rPr lang="ar-JO" sz="2500" b="1" dirty="0"/>
              <a:t>لماذا تحتاج لقاعدة البيانات؟</a:t>
            </a:r>
            <a:r>
              <a:rPr lang="ar-JO" sz="2500" dirty="0"/>
              <a:t> أريد أن أتعقب النفقات المصروفة من قبل الجميع في الشركة، بما في ذلك أنا شخصياً.</a:t>
            </a:r>
            <a:endParaRPr lang="en-US" sz="2500" dirty="0"/>
          </a:p>
          <a:p>
            <a:pPr lvl="0"/>
            <a:r>
              <a:rPr lang="ar-JO" sz="2500" b="1" dirty="0"/>
              <a:t>من سوف يستخدم قاعدة البيانات؟</a:t>
            </a:r>
            <a:r>
              <a:rPr lang="ar-JO" sz="2500" dirty="0"/>
              <a:t> أي موظف في شركة </a:t>
            </a:r>
            <a:r>
              <a:rPr lang="ar-SA" sz="2500" dirty="0"/>
              <a:t>(وارنر كزينز)</a:t>
            </a:r>
            <a:r>
              <a:rPr lang="ar-JO" sz="2500" dirty="0"/>
              <a:t> لديه صلاحية الوصول إلى قاعدة البيانات.</a:t>
            </a:r>
            <a:endParaRPr lang="en-US" sz="2500" dirty="0"/>
          </a:p>
          <a:p>
            <a:pPr lvl="0"/>
            <a:r>
              <a:rPr lang="en-US" sz="2500" dirty="0"/>
              <a:t> </a:t>
            </a:r>
            <a:r>
              <a:rPr lang="ar-JO" sz="2500" b="1" dirty="0"/>
              <a:t>ما نوع البيانات المراد استخراجها من قاعدة البيانات؟</a:t>
            </a:r>
            <a:r>
              <a:rPr lang="ar-JO" sz="2500" dirty="0"/>
              <a:t> النفقات الإجمالية للشركة والنفقات الإجمالية المصروفة من قبل كل موظف والنفقات المصروفة من قبل الفئة.</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012825"/>
          </a:xfrm>
        </p:spPr>
        <p:txBody>
          <a:bodyPr>
            <a:normAutofit/>
          </a:bodyPr>
          <a:lstStyle/>
          <a:p>
            <a:r>
              <a:rPr lang="ar-SA" sz="2800" dirty="0">
                <a:effectLst/>
              </a:rPr>
              <a:t>ما الجديد في برنامج أكسس 2010؟ </a:t>
            </a:r>
            <a:endParaRPr lang="en-US" sz="2800" dirty="0">
              <a:effectLst/>
            </a:endParaRPr>
          </a:p>
        </p:txBody>
      </p:sp>
      <p:sp>
        <p:nvSpPr>
          <p:cNvPr id="3" name="Subtitle 2"/>
          <p:cNvSpPr>
            <a:spLocks noGrp="1"/>
          </p:cNvSpPr>
          <p:nvPr>
            <p:ph type="subTitle" idx="1"/>
          </p:nvPr>
        </p:nvSpPr>
        <p:spPr>
          <a:xfrm>
            <a:off x="1371600" y="1371600"/>
            <a:ext cx="6934200" cy="4648200"/>
          </a:xfrm>
        </p:spPr>
        <p:txBody>
          <a:bodyPr>
            <a:normAutofit/>
          </a:bodyPr>
          <a:lstStyle/>
          <a:p>
            <a:r>
              <a:rPr lang="ar-JO" dirty="0"/>
              <a:t>وبشكل عام، طُورت الميزات الجديدة لبرنامج أكسس 2010 لسهولة استخدام البرنامج. ويناسب هذا الإصدار الأخير لأكسس بشكل جيد المستخدم مُتوسط الخبرة والذي يرغب في تتبع البيانات وكذلك تناسب المؤسسات الصغيرة والمتوسطة الحجم. والعديد من تلك الميزات تتخطى نطاق هذا الدليل، إلا أنك بمطالعتها قد تفهم </a:t>
            </a:r>
            <a:r>
              <a:rPr lang="ar-SA" dirty="0"/>
              <a:t>نوعاً ما حول إمكانية عمل برنامج أكسس.</a:t>
            </a:r>
            <a:endParaRPr lang="en-US" dirty="0"/>
          </a:p>
          <a:p>
            <a:r>
              <a:rPr lang="ar-JO" dirty="0"/>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fontScale="90000"/>
          </a:bodyPr>
          <a:lstStyle/>
          <a:p>
            <a:pPr algn="ctr"/>
            <a:r>
              <a:rPr lang="ar-SA" dirty="0">
                <a:effectLst/>
              </a:rPr>
              <a:t/>
            </a:r>
            <a:br>
              <a:rPr lang="ar-SA" dirty="0">
                <a:effectLst/>
              </a:rPr>
            </a:br>
            <a:r>
              <a:rPr lang="ar-SA" dirty="0">
                <a:effectLst/>
              </a:rPr>
              <a:t>الدرس 3-1: الخطوات الأولى</a:t>
            </a:r>
            <a:endParaRPr lang="en-US" i="1" dirty="0">
              <a:effectLst/>
            </a:endParaRPr>
          </a:p>
        </p:txBody>
      </p:sp>
      <p:sp>
        <p:nvSpPr>
          <p:cNvPr id="3" name="Subtitle 2"/>
          <p:cNvSpPr>
            <a:spLocks noGrp="1"/>
          </p:cNvSpPr>
          <p:nvPr>
            <p:ph type="subTitle" idx="1"/>
          </p:nvPr>
        </p:nvSpPr>
        <p:spPr>
          <a:xfrm>
            <a:off x="914400" y="1143000"/>
            <a:ext cx="7543800" cy="4876800"/>
          </a:xfrm>
        </p:spPr>
        <p:txBody>
          <a:bodyPr>
            <a:normAutofit/>
          </a:bodyPr>
          <a:lstStyle/>
          <a:p>
            <a:r>
              <a:rPr lang="ar-JO" sz="2400" dirty="0"/>
              <a:t>وحال الإجابة على تلك الأسئلة، يأتي وقت اتخاذ قرار حول تصميم جداول قاعدة البيانات:</a:t>
            </a:r>
            <a:endParaRPr lang="en-US" sz="2400" dirty="0"/>
          </a:p>
          <a:p>
            <a:pPr lvl="0"/>
            <a:r>
              <a:rPr lang="ar-JO" sz="2400" dirty="0"/>
              <a:t> </a:t>
            </a:r>
            <a:r>
              <a:rPr lang="ar-JO" sz="2400" b="1" dirty="0"/>
              <a:t>ما نوع الحقول التي تحتاجها؟</a:t>
            </a:r>
            <a:r>
              <a:rPr lang="ar-JO" sz="2400" dirty="0"/>
              <a:t> وهذا يعني، ما نوع البيانات التي تريد تخزينها بالواقع في قاعدة البيانات؟</a:t>
            </a:r>
            <a:endParaRPr lang="en-US" sz="2400" dirty="0"/>
          </a:p>
          <a:p>
            <a:pPr lvl="0"/>
            <a:r>
              <a:rPr lang="ar-JO" sz="2400" b="1" dirty="0"/>
              <a:t>ما هي أنواع البيانات التي قد تتطلبها الحقول؟ </a:t>
            </a:r>
            <a:r>
              <a:rPr lang="ar-SA" sz="2400" dirty="0"/>
              <a:t>في العادة، </a:t>
            </a:r>
            <a:r>
              <a:rPr lang="ar-JO" sz="2400" dirty="0"/>
              <a:t>أنواع البيانات إما أن تكون نص أو أرقام.</a:t>
            </a:r>
            <a:endParaRPr lang="en-US" sz="2400" dirty="0"/>
          </a:p>
          <a:p>
            <a:pPr lvl="0"/>
            <a:r>
              <a:rPr lang="en-US" sz="2400" dirty="0"/>
              <a:t> </a:t>
            </a:r>
            <a:r>
              <a:rPr lang="ar-JO" sz="2400" b="1" dirty="0"/>
              <a:t>ما الحقول التي تعمل في أي جدول وإجراء التحديدات الضرورية؟</a:t>
            </a:r>
            <a:r>
              <a:rPr lang="ar-JO" sz="2400" dirty="0"/>
              <a:t> يجب عليك تجنب إضافة المزيد من البيانات </a:t>
            </a:r>
            <a:r>
              <a:rPr lang="ar-SA" sz="2400" dirty="0"/>
              <a:t>غير الضرورية لقاعدة البيانات</a:t>
            </a:r>
            <a:r>
              <a:rPr lang="ar-JO" sz="2400" dirty="0"/>
              <a:t>.</a:t>
            </a:r>
            <a:endParaRPr lang="en-US" sz="2400" dirty="0"/>
          </a:p>
        </p:txBody>
      </p:sp>
    </p:spTree>
    <p:extLst>
      <p:ext uri="{BB962C8B-B14F-4D97-AF65-F5344CB8AC3E}">
        <p14:creationId xmlns:p14="http://schemas.microsoft.com/office/powerpoint/2010/main" val="1206845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4362"/>
          </a:xfrm>
        </p:spPr>
        <p:txBody>
          <a:bodyPr>
            <a:normAutofit/>
          </a:bodyPr>
          <a:lstStyle/>
          <a:p>
            <a:r>
              <a:rPr lang="ar-SA" sz="2800" dirty="0">
                <a:effectLst/>
              </a:rPr>
              <a:t>إنشاء قاعدة بيانات فارغة</a:t>
            </a:r>
            <a:endParaRPr lang="en-US" sz="2800" dirty="0">
              <a:effectLst/>
            </a:endParaRPr>
          </a:p>
        </p:txBody>
      </p:sp>
      <p:sp>
        <p:nvSpPr>
          <p:cNvPr id="3" name="Subtitle 2"/>
          <p:cNvSpPr>
            <a:spLocks noGrp="1"/>
          </p:cNvSpPr>
          <p:nvPr>
            <p:ph type="subTitle" idx="1"/>
          </p:nvPr>
        </p:nvSpPr>
        <p:spPr>
          <a:xfrm>
            <a:off x="685800" y="838200"/>
            <a:ext cx="7772400" cy="1828800"/>
          </a:xfrm>
        </p:spPr>
        <p:txBody>
          <a:bodyPr>
            <a:normAutofit/>
          </a:bodyPr>
          <a:lstStyle/>
          <a:p>
            <a:r>
              <a:rPr lang="ar-JO" dirty="0"/>
              <a:t>مع أن برنامج أكسس يحتوي على عدد قوالب مبنية مسبقاً، فمن السهل إنشاء قاعدة بيانات من البداية. افتح أكسس أو أنقر ملف </a:t>
            </a:r>
            <a:r>
              <a:rPr lang="en-US" dirty="0">
                <a:sym typeface="Symbol"/>
              </a:rPr>
              <a:t></a:t>
            </a:r>
            <a:r>
              <a:rPr lang="ar-JO" dirty="0"/>
              <a:t> جديد. اختر قالب قاعدة بيانات فارغة:</a:t>
            </a:r>
            <a:endParaRPr lang="en-US" dirty="0"/>
          </a:p>
        </p:txBody>
      </p:sp>
      <p:pic>
        <p:nvPicPr>
          <p:cNvPr id="558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11946"/>
            <a:ext cx="32353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962"/>
          </a:xfrm>
        </p:spPr>
        <p:txBody>
          <a:bodyPr>
            <a:normAutofit/>
          </a:bodyPr>
          <a:lstStyle/>
          <a:p>
            <a:r>
              <a:rPr lang="ar-SA" sz="2800" dirty="0">
                <a:effectLst/>
              </a:rPr>
              <a:t>إنشاء قاعدة بيانات من القالب </a:t>
            </a:r>
            <a:endParaRPr lang="en-US" sz="2800" dirty="0">
              <a:effectLst/>
            </a:endParaRPr>
          </a:p>
        </p:txBody>
      </p:sp>
      <p:sp>
        <p:nvSpPr>
          <p:cNvPr id="3" name="Subtitle 2"/>
          <p:cNvSpPr>
            <a:spLocks noGrp="1"/>
          </p:cNvSpPr>
          <p:nvPr>
            <p:ph type="subTitle" idx="1"/>
          </p:nvPr>
        </p:nvSpPr>
        <p:spPr>
          <a:xfrm>
            <a:off x="685800" y="1143000"/>
            <a:ext cx="7772400" cy="4876800"/>
          </a:xfrm>
        </p:spPr>
        <p:txBody>
          <a:bodyPr>
            <a:normAutofit/>
          </a:bodyPr>
          <a:lstStyle/>
          <a:p>
            <a:r>
              <a:rPr lang="ar-JO" sz="2500" dirty="0"/>
              <a:t>عند فتح برنامج أكسس أو النقر على ملف </a:t>
            </a:r>
            <a:r>
              <a:rPr lang="en-US" sz="2500" dirty="0">
                <a:sym typeface="Symbol"/>
              </a:rPr>
              <a:t></a:t>
            </a:r>
            <a:r>
              <a:rPr lang="en-US" sz="2500" dirty="0"/>
              <a:t> </a:t>
            </a:r>
            <a:r>
              <a:rPr lang="ar-JO" sz="2500" dirty="0"/>
              <a:t>جديد، تظهر قائمة القوالب المتوفرة (المثبتة أصلاً عند تثبيت برنامج أكسس) ورابط استعراض قوالب </a:t>
            </a:r>
            <a:r>
              <a:rPr lang="en-US" sz="2500" dirty="0"/>
              <a:t>Office.com</a:t>
            </a:r>
            <a:r>
              <a:rPr lang="ar-JO" sz="2500" dirty="0"/>
              <a:t>. يمكنك تصفح تلك القوالب مثلما تتصفح محتويات جهاز الكمبيوتر. </a:t>
            </a:r>
            <a:endParaRPr lang="en-US" sz="2500" dirty="0"/>
          </a:p>
          <a:p>
            <a:r>
              <a:rPr lang="ar-JO" sz="2500" dirty="0"/>
              <a:t>قم بالنقر المزدوج على الفئات ثم أنقر على قالب لإظهار التفاصيل واستخدم سهم السابق والأمام (يمين ويسار) لتتبع خطواتك. أنقر زر الصفحة الرئيسية للعودة الى جزء القوالب الرئيسة:</a:t>
            </a:r>
            <a:endParaRPr lang="en-US" sz="2500" dirty="0"/>
          </a:p>
        </p:txBody>
      </p:sp>
      <p:pic>
        <p:nvPicPr>
          <p:cNvPr id="559106" name="Picture 2" descr="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38600"/>
            <a:ext cx="48498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09600"/>
          </a:xfrm>
        </p:spPr>
        <p:txBody>
          <a:bodyPr>
            <a:normAutofit/>
          </a:bodyPr>
          <a:lstStyle/>
          <a:p>
            <a:r>
              <a:rPr lang="ar-SA" sz="2800" dirty="0">
                <a:effectLst/>
              </a:rPr>
              <a:t>إستخدام كائنات قاعدة البيانات      </a:t>
            </a:r>
            <a:endParaRPr lang="en-US" sz="2800" dirty="0">
              <a:effectLst/>
            </a:endParaRPr>
          </a:p>
        </p:txBody>
      </p:sp>
      <p:sp>
        <p:nvSpPr>
          <p:cNvPr id="3" name="Subtitle 2"/>
          <p:cNvSpPr>
            <a:spLocks noGrp="1"/>
          </p:cNvSpPr>
          <p:nvPr>
            <p:ph type="subTitle" idx="1"/>
          </p:nvPr>
        </p:nvSpPr>
        <p:spPr>
          <a:xfrm>
            <a:off x="838200" y="1371600"/>
            <a:ext cx="7543800" cy="4267200"/>
          </a:xfrm>
        </p:spPr>
        <p:txBody>
          <a:bodyPr>
            <a:normAutofit/>
          </a:bodyPr>
          <a:lstStyle/>
          <a:p>
            <a:r>
              <a:rPr lang="ar-JO" dirty="0"/>
              <a:t>يُعد كائن قاعدة البيانات جزء منفرد من قاعدة البيانات ويمكن استخدامه لوحده. ولقد تطرقنا بشكل مختصر حول الكائنات الرئيسية والتي هي: الجداول والاستعلامات والأشكال والتقارير ووحدات ماكرو.</a:t>
            </a:r>
            <a:endParaRPr lang="en-US" dirty="0"/>
          </a:p>
          <a:p>
            <a:r>
              <a:rPr lang="ar-JO" dirty="0"/>
              <a:t>يستخدم جزء التنقل للتحكم واستخدام الكائنات في قاعدة بيانات أكسس. وللبدء إضغط على زر فتح/إغلاق شريط المصراع لتوسيع جزء التنقل. </a:t>
            </a:r>
            <a:endParaRPr lang="en-US" dirty="0"/>
          </a:p>
        </p:txBody>
      </p:sp>
      <p:pic>
        <p:nvPicPr>
          <p:cNvPr id="560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14800"/>
            <a:ext cx="17875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762000"/>
          </a:xfrm>
        </p:spPr>
        <p:txBody>
          <a:bodyPr>
            <a:normAutofit/>
          </a:bodyPr>
          <a:lstStyle/>
          <a:p>
            <a:r>
              <a:rPr lang="ar-SA" sz="2800" dirty="0">
                <a:effectLst/>
              </a:rPr>
              <a:t>اعداد خيارات التنقل</a:t>
            </a:r>
            <a:endParaRPr lang="en-US" sz="2800" dirty="0">
              <a:effectLst/>
            </a:endParaRPr>
          </a:p>
        </p:txBody>
      </p:sp>
      <p:sp>
        <p:nvSpPr>
          <p:cNvPr id="3" name="Subtitle 2"/>
          <p:cNvSpPr>
            <a:spLocks noGrp="1"/>
          </p:cNvSpPr>
          <p:nvPr>
            <p:ph type="subTitle" idx="1"/>
          </p:nvPr>
        </p:nvSpPr>
        <p:spPr>
          <a:xfrm>
            <a:off x="914400" y="990600"/>
            <a:ext cx="7467600" cy="5029200"/>
          </a:xfrm>
        </p:spPr>
        <p:txBody>
          <a:bodyPr>
            <a:normAutofit/>
          </a:bodyPr>
          <a:lstStyle/>
          <a:p>
            <a:r>
              <a:rPr lang="ar-JO" dirty="0"/>
              <a:t>يمنحك برنامج أكسس القدرة الكاملة على تخصيص جزء التنقل. ولإعداد خيارات التنقل، قم بنقر الزر الأيمن أعلى جزء التنقل وأنقر خيارات التنقل:</a:t>
            </a:r>
            <a:endParaRPr lang="en-US" dirty="0"/>
          </a:p>
        </p:txBody>
      </p:sp>
      <p:pic>
        <p:nvPicPr>
          <p:cNvPr id="561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62200"/>
            <a:ext cx="32162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686762"/>
          </a:xfrm>
        </p:spPr>
        <p:txBody>
          <a:bodyPr>
            <a:normAutofit/>
          </a:bodyPr>
          <a:lstStyle/>
          <a:p>
            <a:pPr algn="ctr"/>
            <a:r>
              <a:rPr lang="ar-JO" sz="3200" dirty="0" smtClean="0"/>
              <a:t>الدرس 3-2: </a:t>
            </a:r>
            <a:r>
              <a:rPr lang="ar-SA" sz="3200" dirty="0">
                <a:effectLst/>
              </a:rPr>
              <a:t>عن السجلات</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بما </a:t>
            </a:r>
            <a:r>
              <a:rPr lang="ar-JO" dirty="0"/>
              <a:t>أننا قد قطعنا شوطاً طويلاً في إستعراض برنامج أكسس. فمن الآن، ينبغي عليك التعامل مع أساسيات التنقل في الواجهة وإستخدام جزء التنقل بشكل مريح. ففي هذا الدرس، سوف نتعرف على الأدوات الأساسية لقواعد البيانات – السجلات التي تخزن البيانات.</a:t>
            </a:r>
            <a:r>
              <a:rPr lang="en-US" dirty="0"/>
              <a:t> </a:t>
            </a:r>
            <a:endParaRPr lang="ar-S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a:effectLst/>
              </a:rPr>
              <a:t>ما هو السجل؟</a:t>
            </a:r>
            <a:endParaRPr lang="en-US" sz="2800" dirty="0">
              <a:effectLst/>
            </a:endParaRPr>
          </a:p>
        </p:txBody>
      </p:sp>
      <p:sp>
        <p:nvSpPr>
          <p:cNvPr id="3" name="Subtitle 2"/>
          <p:cNvSpPr>
            <a:spLocks noGrp="1"/>
          </p:cNvSpPr>
          <p:nvPr>
            <p:ph type="subTitle" idx="1"/>
          </p:nvPr>
        </p:nvSpPr>
        <p:spPr>
          <a:xfrm>
            <a:off x="685800" y="990600"/>
            <a:ext cx="7772400" cy="2362200"/>
          </a:xfrm>
        </p:spPr>
        <p:txBody>
          <a:bodyPr>
            <a:normAutofit/>
          </a:bodyPr>
          <a:lstStyle/>
          <a:p>
            <a:r>
              <a:rPr lang="ar-JO" dirty="0"/>
              <a:t>لقد حددنا السجل في القسم الأول على أنه مجموعة حقول مُجمعة. وبشكل رسمي أكثر، يُعرف السجل على أنه حقل أو العديد من حقول البيانات التي تنشأ قيد واحد في جدول. وكما تعلمنا، ينبغي أن يحتوي كل سجل على مفتاح أساسي، أي أن بعض المعرفات الفريدة التي يتم تحديدها هي عبارة عن جزء يتميز عن غيره من كل سجل في الجدول.</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a:effectLst/>
              </a:rPr>
              <a:t>إرشادات التنقل</a:t>
            </a:r>
            <a:endParaRPr lang="en-US" sz="2800" dirty="0">
              <a:effectLst/>
            </a:endParaRPr>
          </a:p>
        </p:txBody>
      </p:sp>
      <p:sp>
        <p:nvSpPr>
          <p:cNvPr id="3" name="Subtitle 2"/>
          <p:cNvSpPr>
            <a:spLocks noGrp="1"/>
          </p:cNvSpPr>
          <p:nvPr>
            <p:ph type="subTitle" idx="1"/>
          </p:nvPr>
        </p:nvSpPr>
        <p:spPr>
          <a:xfrm>
            <a:off x="685800" y="762000"/>
            <a:ext cx="7772400" cy="1295400"/>
          </a:xfrm>
        </p:spPr>
        <p:txBody>
          <a:bodyPr>
            <a:normAutofit/>
          </a:bodyPr>
          <a:lstStyle/>
          <a:p>
            <a:r>
              <a:rPr lang="ar-JO" dirty="0"/>
              <a:t>تخيل بأنك تعمل على هذا الجدول البسيط لعرض ورقة البيانات التالية:</a:t>
            </a:r>
            <a:endParaRPr lang="en-US" dirty="0"/>
          </a:p>
        </p:txBody>
      </p:sp>
      <p:pic>
        <p:nvPicPr>
          <p:cNvPr id="562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47053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إضافة سجلات</a:t>
            </a:r>
            <a:endParaRPr lang="en-US" sz="2800" dirty="0">
              <a:effectLst/>
            </a:endParaRPr>
          </a:p>
        </p:txBody>
      </p:sp>
      <p:sp>
        <p:nvSpPr>
          <p:cNvPr id="3" name="Subtitle 2"/>
          <p:cNvSpPr>
            <a:spLocks noGrp="1"/>
          </p:cNvSpPr>
          <p:nvPr>
            <p:ph type="subTitle" idx="1"/>
          </p:nvPr>
        </p:nvSpPr>
        <p:spPr>
          <a:xfrm>
            <a:off x="533400" y="1066800"/>
            <a:ext cx="7924800" cy="4953000"/>
          </a:xfrm>
        </p:spPr>
        <p:txBody>
          <a:bodyPr>
            <a:normAutofit/>
          </a:bodyPr>
          <a:lstStyle/>
          <a:p>
            <a:r>
              <a:rPr lang="ar-JO" dirty="0"/>
              <a:t>هناك بعض الطرق المختلفة لإنشاء سجل جديد. حاول استخدامها جميعها. وبالاعتماد على مستوى خبرتك باستخدام الكمبيوتر، من المحتمل أن تجد طريقة أسهل لاستخدامها.</a:t>
            </a:r>
            <a:endParaRPr lang="en-US" dirty="0"/>
          </a:p>
          <a:p>
            <a:r>
              <a:rPr lang="ar-SA" dirty="0"/>
              <a:t>لنبدأ بالعمل مباشرة على الجدول. انتقل إلى أسفل الجدول. أنقر داخل الصف (جديد) واضغط على مفتاح </a:t>
            </a:r>
            <a:r>
              <a:rPr lang="en-US" dirty="0"/>
              <a:t>Enter</a:t>
            </a:r>
            <a:r>
              <a:rPr lang="ar-SA" dirty="0"/>
              <a:t>. سوف يتحرك الحقل المُحدّد تلقائياً إلى الحقل الأول في الجدول، وبإمكانك الآن إدخال البيانات:</a:t>
            </a:r>
            <a:endParaRPr lang="ar-SA" dirty="0"/>
          </a:p>
        </p:txBody>
      </p:sp>
      <p:pic>
        <p:nvPicPr>
          <p:cNvPr id="563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544" y="3886200"/>
            <a:ext cx="446881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a:bodyPr>
          <a:lstStyle/>
          <a:p>
            <a:r>
              <a:rPr lang="ar-SA" sz="2800" dirty="0">
                <a:effectLst/>
              </a:rPr>
              <a:t>تحرير سجلات</a:t>
            </a:r>
            <a:endParaRPr lang="en-US" sz="2800" dirty="0">
              <a:effectLst/>
            </a:endParaRPr>
          </a:p>
        </p:txBody>
      </p:sp>
      <p:sp>
        <p:nvSpPr>
          <p:cNvPr id="3" name="Subtitle 2"/>
          <p:cNvSpPr>
            <a:spLocks noGrp="1"/>
          </p:cNvSpPr>
          <p:nvPr>
            <p:ph type="subTitle" idx="1"/>
          </p:nvPr>
        </p:nvSpPr>
        <p:spPr>
          <a:xfrm>
            <a:off x="1295400" y="1219200"/>
            <a:ext cx="7086600" cy="4876800"/>
          </a:xfrm>
        </p:spPr>
        <p:txBody>
          <a:bodyPr>
            <a:normAutofit/>
          </a:bodyPr>
          <a:lstStyle/>
          <a:p>
            <a:r>
              <a:rPr lang="ar-JO" dirty="0"/>
              <a:t>إن قمت بعمل خاطىء أو كنت بحاجة لتغيير المعلومات في السجل يدوياً، ببساطة قم بفتح الجدول المتضمن على البيانات، وإنتقل إلى أو ابحث عن حقل البيانات الذي تريد تغييره، ومن ثم أنقر داخل الحقل وأدخل المعلومات الجديدة. وأنت تدخل البيانات في الجدول، تظهر أيقونة قلم رصاص صغير على يسار السجل الذي تقوم بتحريره:</a:t>
            </a:r>
            <a:endParaRPr lang="en-US" dirty="0"/>
          </a:p>
        </p:txBody>
      </p:sp>
      <p:pic>
        <p:nvPicPr>
          <p:cNvPr id="564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62400"/>
            <a:ext cx="4110037"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860425"/>
          </a:xfrm>
        </p:spPr>
        <p:txBody>
          <a:bodyPr>
            <a:normAutofit/>
          </a:bodyPr>
          <a:lstStyle/>
          <a:p>
            <a:r>
              <a:rPr lang="ar-SA" sz="2800" dirty="0">
                <a:effectLst/>
              </a:rPr>
              <a:t>فتح وإغلاق برنامج الأكسس</a:t>
            </a:r>
            <a:endParaRPr lang="en-US" sz="2800" dirty="0">
              <a:effectLst/>
            </a:endParaRPr>
          </a:p>
        </p:txBody>
      </p:sp>
      <p:sp>
        <p:nvSpPr>
          <p:cNvPr id="3" name="Subtitle 2"/>
          <p:cNvSpPr>
            <a:spLocks noGrp="1"/>
          </p:cNvSpPr>
          <p:nvPr>
            <p:ph type="subTitle" idx="1"/>
          </p:nvPr>
        </p:nvSpPr>
        <p:spPr>
          <a:xfrm>
            <a:off x="381000" y="1371600"/>
            <a:ext cx="8229600" cy="1447800"/>
          </a:xfrm>
        </p:spPr>
        <p:txBody>
          <a:bodyPr>
            <a:normAutofit/>
          </a:bodyPr>
          <a:lstStyle/>
          <a:p>
            <a:r>
              <a:rPr lang="ar-SA" dirty="0"/>
              <a:t>لبدء تشغيل مايكروسوفت أكسس 2010 قم بالنقر على ابدأ </a:t>
            </a:r>
            <a:r>
              <a:rPr lang="en-US" dirty="0">
                <a:sym typeface="Symbol"/>
              </a:rPr>
              <a:t></a:t>
            </a:r>
            <a:r>
              <a:rPr lang="ar-SA" dirty="0"/>
              <a:t> كافة البرامج  </a:t>
            </a:r>
            <a:r>
              <a:rPr lang="en-US" dirty="0">
                <a:sym typeface="Symbol"/>
              </a:rPr>
              <a:t></a:t>
            </a:r>
            <a:r>
              <a:rPr lang="en-US" dirty="0"/>
              <a:t> </a:t>
            </a:r>
            <a:r>
              <a:rPr lang="ar-SA" dirty="0"/>
              <a:t>مايكروسوفت أوفيس </a:t>
            </a:r>
            <a:r>
              <a:rPr lang="en-US" dirty="0" smtClean="0">
                <a:sym typeface="Symbol"/>
              </a:rPr>
              <a:t></a:t>
            </a:r>
            <a:r>
              <a:rPr lang="en-US" dirty="0" smtClean="0"/>
              <a:t> </a:t>
            </a:r>
            <a:r>
              <a:rPr lang="ar-JO" dirty="0" smtClean="0"/>
              <a:t> </a:t>
            </a:r>
            <a:r>
              <a:rPr lang="ar-SA" dirty="0"/>
              <a:t>مايكروسوفت أكسس </a:t>
            </a:r>
            <a:endParaRPr lang="en-US" dirty="0"/>
          </a:p>
        </p:txBody>
      </p:sp>
      <p:pic>
        <p:nvPicPr>
          <p:cNvPr id="532482" name="Picture 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42640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a:bodyPr>
          <a:lstStyle/>
          <a:p>
            <a:r>
              <a:rPr lang="ar-SA" sz="2800" dirty="0">
                <a:effectLst/>
              </a:rPr>
              <a:t>حذف السجلات</a:t>
            </a:r>
            <a:endParaRPr lang="en-US" sz="2800" dirty="0">
              <a:effectLst/>
            </a:endParaRPr>
          </a:p>
        </p:txBody>
      </p:sp>
      <p:sp>
        <p:nvSpPr>
          <p:cNvPr id="3" name="Subtitle 2"/>
          <p:cNvSpPr>
            <a:spLocks noGrp="1"/>
          </p:cNvSpPr>
          <p:nvPr>
            <p:ph type="subTitle" idx="1"/>
          </p:nvPr>
        </p:nvSpPr>
        <p:spPr>
          <a:xfrm>
            <a:off x="1295400" y="1219200"/>
            <a:ext cx="7086600" cy="4876800"/>
          </a:xfrm>
        </p:spPr>
        <p:txBody>
          <a:bodyPr>
            <a:normAutofit/>
          </a:bodyPr>
          <a:lstStyle/>
          <a:p>
            <a:r>
              <a:rPr lang="ar-JO" dirty="0"/>
              <a:t>إن رغبت في حذف سجل واحد، أنقر أي من المربعات الرصاصية اللون الموجودة على يسار السجلات. حيث ذلك ما يحدد صف البيانات </a:t>
            </a:r>
            <a:r>
              <a:rPr lang="ar-JO" dirty="0" smtClean="0"/>
              <a:t>بالكامل:</a:t>
            </a:r>
            <a:endParaRPr lang="en-US" dirty="0" smtClean="0"/>
          </a:p>
          <a:p>
            <a:endParaRPr lang="en-US" dirty="0"/>
          </a:p>
          <a:p>
            <a:endParaRPr lang="en-US" dirty="0" smtClean="0"/>
          </a:p>
          <a:p>
            <a:endParaRPr lang="en-US" dirty="0"/>
          </a:p>
          <a:p>
            <a:r>
              <a:rPr lang="ar-JO" dirty="0" smtClean="0"/>
              <a:t>أنقر </a:t>
            </a:r>
            <a:r>
              <a:rPr lang="ar-JO" dirty="0"/>
              <a:t>سهم الاسدال بجانب أمر حذف في تبويبة الصفحة الرئيسية وأنقر أمر حذف سجل:</a:t>
            </a:r>
            <a:endParaRPr lang="en-US" dirty="0"/>
          </a:p>
          <a:p>
            <a:endParaRPr lang="en-US" dirty="0"/>
          </a:p>
        </p:txBody>
      </p:sp>
      <p:pic>
        <p:nvPicPr>
          <p:cNvPr id="565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47950"/>
            <a:ext cx="47053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5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816475"/>
            <a:ext cx="13144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701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09600"/>
          </a:xfrm>
        </p:spPr>
        <p:txBody>
          <a:bodyPr>
            <a:normAutofit/>
          </a:bodyPr>
          <a:lstStyle/>
          <a:p>
            <a:r>
              <a:rPr lang="ar-SA" sz="2800" dirty="0">
                <a:effectLst/>
              </a:rPr>
              <a:t>طباعة السجلات</a:t>
            </a:r>
            <a:endParaRPr lang="en-US" sz="2800" dirty="0">
              <a:effectLst/>
            </a:endParaRPr>
          </a:p>
        </p:txBody>
      </p:sp>
      <p:sp>
        <p:nvSpPr>
          <p:cNvPr id="3" name="Subtitle 2"/>
          <p:cNvSpPr>
            <a:spLocks noGrp="1"/>
          </p:cNvSpPr>
          <p:nvPr>
            <p:ph type="subTitle" idx="1"/>
          </p:nvPr>
        </p:nvSpPr>
        <p:spPr>
          <a:xfrm>
            <a:off x="1295400" y="1219200"/>
            <a:ext cx="7086600" cy="4876800"/>
          </a:xfrm>
        </p:spPr>
        <p:txBody>
          <a:bodyPr>
            <a:normAutofit/>
          </a:bodyPr>
          <a:lstStyle/>
          <a:p>
            <a:r>
              <a:rPr lang="ar-JO" dirty="0"/>
              <a:t>يسمح لك برنامج </a:t>
            </a:r>
            <a:r>
              <a:rPr lang="ar-SA" dirty="0"/>
              <a:t>أكسس بطباعة مجموعة مُحددة من السجلات. أولاً، حدد السجل/السجلات التي تريد أن تطبعها</a:t>
            </a:r>
            <a:r>
              <a:rPr lang="ar-SA" dirty="0" smtClean="0"/>
              <a:t>:</a:t>
            </a:r>
            <a:endParaRPr lang="en-US" dirty="0" smtClean="0"/>
          </a:p>
          <a:p>
            <a:endParaRPr lang="en-US" dirty="0"/>
          </a:p>
          <a:p>
            <a:endParaRPr lang="en-US" dirty="0" smtClean="0"/>
          </a:p>
          <a:p>
            <a:endParaRPr lang="en-US" dirty="0"/>
          </a:p>
          <a:p>
            <a:endParaRPr lang="en-US" dirty="0" smtClean="0"/>
          </a:p>
          <a:p>
            <a:r>
              <a:rPr lang="ar-SA" dirty="0"/>
              <a:t>ثم، أنقر ملف ← طباعة ← طباعة:</a:t>
            </a:r>
            <a:endParaRPr lang="en-US" dirty="0"/>
          </a:p>
          <a:p>
            <a:endParaRPr lang="en-US" dirty="0"/>
          </a:p>
        </p:txBody>
      </p:sp>
      <p:pic>
        <p:nvPicPr>
          <p:cNvPr id="566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12" y="2381250"/>
            <a:ext cx="46751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6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95800"/>
            <a:ext cx="4613275" cy="127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560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pPr algn="ctr"/>
            <a:r>
              <a:rPr lang="ar-JO" sz="3200" dirty="0" smtClean="0"/>
              <a:t>الدرس 3-3: </a:t>
            </a:r>
            <a:r>
              <a:rPr lang="ar-SA" sz="3200" dirty="0">
                <a:effectLst/>
              </a:rPr>
              <a:t>انشاء جدول </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SA" b="1" dirty="0"/>
              <a:t>انشاء جدول </a:t>
            </a:r>
            <a:endParaRPr lang="en-US" b="1" dirty="0"/>
          </a:p>
          <a:p>
            <a:r>
              <a:rPr lang="ar-JO" dirty="0"/>
              <a:t>يسمح لك برنامج </a:t>
            </a:r>
            <a:r>
              <a:rPr lang="ar-SA" dirty="0"/>
              <a:t>أكسس </a:t>
            </a:r>
            <a:r>
              <a:rPr lang="ar-JO" dirty="0"/>
              <a:t>بإنشاء جدول بعدة طرق مختلفة: </a:t>
            </a:r>
            <a:r>
              <a:rPr lang="ar-SA" dirty="0"/>
              <a:t>إ</a:t>
            </a:r>
            <a:r>
              <a:rPr lang="ar-JO" dirty="0"/>
              <a:t>فتح جدول فارغ وأدخل القيم باستخدام قالب أو باستخدام عرض تصميم لبناء الجدول بشكل يدوي .</a:t>
            </a:r>
            <a:endParaRPr lang="en-US" dirty="0"/>
          </a:p>
          <a:p>
            <a:r>
              <a:rPr lang="ar-JO" dirty="0"/>
              <a:t>استخدم مجموعة القوالب والجداول من تبويب إنشاء لإنشاء جدول: </a:t>
            </a:r>
            <a:endParaRPr lang="en-US" dirty="0"/>
          </a:p>
        </p:txBody>
      </p:sp>
      <p:pic>
        <p:nvPicPr>
          <p:cNvPr id="567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81400"/>
            <a:ext cx="2476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p:spPr>
        <p:txBody>
          <a:bodyPr>
            <a:normAutofit/>
          </a:bodyPr>
          <a:lstStyle/>
          <a:p>
            <a:r>
              <a:rPr lang="ar-SA" sz="2800" dirty="0">
                <a:effectLst/>
              </a:rPr>
              <a:t>استخدام عرض التصميم</a:t>
            </a:r>
            <a:endParaRPr lang="en-US" sz="2800" dirty="0">
              <a:effectLst/>
            </a:endParaRPr>
          </a:p>
        </p:txBody>
      </p:sp>
      <p:sp>
        <p:nvSpPr>
          <p:cNvPr id="3" name="Subtitle 2"/>
          <p:cNvSpPr>
            <a:spLocks noGrp="1"/>
          </p:cNvSpPr>
          <p:nvPr>
            <p:ph type="subTitle" idx="1"/>
          </p:nvPr>
        </p:nvSpPr>
        <p:spPr>
          <a:xfrm>
            <a:off x="685800" y="1066801"/>
            <a:ext cx="7772400" cy="990599"/>
          </a:xfrm>
        </p:spPr>
        <p:txBody>
          <a:bodyPr/>
          <a:lstStyle/>
          <a:p>
            <a:r>
              <a:rPr lang="ar-JO" dirty="0"/>
              <a:t>عند إنشاء جدول بطريقة عرض التصميم، سوف تلاحظ التالي: </a:t>
            </a:r>
            <a:endParaRPr lang="en-US" dirty="0"/>
          </a:p>
        </p:txBody>
      </p:sp>
      <p:pic>
        <p:nvPicPr>
          <p:cNvPr id="568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4038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ادخال البيانات في الجدول </a:t>
            </a:r>
            <a:endParaRPr lang="en-US" sz="2800" dirty="0">
              <a:effectLst/>
            </a:endParaRPr>
          </a:p>
        </p:txBody>
      </p:sp>
      <p:sp>
        <p:nvSpPr>
          <p:cNvPr id="3" name="Subtitle 2"/>
          <p:cNvSpPr>
            <a:spLocks noGrp="1"/>
          </p:cNvSpPr>
          <p:nvPr>
            <p:ph type="subTitle" idx="1"/>
          </p:nvPr>
        </p:nvSpPr>
        <p:spPr>
          <a:xfrm>
            <a:off x="609600" y="1143000"/>
            <a:ext cx="7772400" cy="2286000"/>
          </a:xfrm>
        </p:spPr>
        <p:txBody>
          <a:bodyPr>
            <a:normAutofit fontScale="85000" lnSpcReduction="20000"/>
          </a:bodyPr>
          <a:lstStyle/>
          <a:p>
            <a:r>
              <a:rPr lang="ar-JO" b="1" dirty="0"/>
              <a:t>لإدخال البيانات بشكل يدوي</a:t>
            </a:r>
            <a:r>
              <a:rPr lang="ar-JO" dirty="0"/>
              <a:t>، افتح جدول في عرض ورقة البيانات من خلال النقر المزدوج على اسمه في جزء التنقل. فإن أخطأت أثناء إدخال البيانات، مثل إدخال كلمة بطريق الخطأ في حقل الرقم، فسوف يقوم برنامج </a:t>
            </a:r>
            <a:r>
              <a:rPr lang="ar-SA" dirty="0"/>
              <a:t>أكسس </a:t>
            </a:r>
            <a:r>
              <a:rPr lang="ar-JO" dirty="0"/>
              <a:t>بتنبيهك فوراً برسالة يبين فيه الخطأ.</a:t>
            </a:r>
            <a:endParaRPr lang="en-US" dirty="0"/>
          </a:p>
          <a:p>
            <a:r>
              <a:rPr lang="ar-JO" dirty="0"/>
              <a:t>على سبيل المثال، تأمل جدول التالي لموظفي شركة وارنر كزينز، وخصوصاً نوع البيانات الرقمية لحقل رقم الموظف. فإن حاولت إدخال أحرف غير رقميه في هذا الحقل، فسوف تلاحظ التحذير التالي</a:t>
            </a:r>
            <a:r>
              <a:rPr lang="ar-JO" dirty="0" smtClean="0"/>
              <a:t>:</a:t>
            </a:r>
            <a:endParaRPr lang="en-US" dirty="0"/>
          </a:p>
        </p:txBody>
      </p:sp>
      <p:pic>
        <p:nvPicPr>
          <p:cNvPr id="569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456" y="3581400"/>
            <a:ext cx="481806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6762"/>
          </a:xfrm>
        </p:spPr>
        <p:txBody>
          <a:bodyPr>
            <a:normAutofit/>
          </a:bodyPr>
          <a:lstStyle/>
          <a:p>
            <a:r>
              <a:rPr lang="ar-SA" sz="2800" dirty="0">
                <a:effectLst/>
              </a:rPr>
              <a:t>تنسيق الجدول</a:t>
            </a:r>
            <a:endParaRPr lang="en-US" sz="2800" dirty="0">
              <a:effectLst/>
            </a:endParaRPr>
          </a:p>
        </p:txBody>
      </p:sp>
      <p:sp>
        <p:nvSpPr>
          <p:cNvPr id="3" name="Subtitle 2"/>
          <p:cNvSpPr>
            <a:spLocks noGrp="1"/>
          </p:cNvSpPr>
          <p:nvPr>
            <p:ph type="subTitle" idx="1"/>
          </p:nvPr>
        </p:nvSpPr>
        <p:spPr>
          <a:xfrm>
            <a:off x="685800" y="1143000"/>
            <a:ext cx="7772400" cy="4953000"/>
          </a:xfrm>
        </p:spPr>
        <p:txBody>
          <a:bodyPr vert="horz" lIns="45720" rIns="45720">
            <a:noAutofit/>
          </a:bodyPr>
          <a:lstStyle/>
          <a:p>
            <a:r>
              <a:rPr lang="ar-JO" sz="2300" dirty="0"/>
              <a:t>إدخال نص</a:t>
            </a:r>
          </a:p>
          <a:p>
            <a:r>
              <a:rPr lang="ar-JO" sz="2300" dirty="0"/>
              <a:t>إن نظرت في جدول بطريقة عرض ورقة البيانات،</a:t>
            </a:r>
            <a:r>
              <a:rPr lang="ar-SA" sz="2300" dirty="0"/>
              <a:t>فإنه يكون بشكل افتراضي </a:t>
            </a:r>
            <a:r>
              <a:rPr lang="ar-JO" sz="2300" dirty="0"/>
              <a:t>أنيق وبسيط، وبألوان بديلة لكل صف فتصبح القراءة سهلة للسجلات: </a:t>
            </a:r>
          </a:p>
          <a:p>
            <a:endParaRPr lang="ar-JO" sz="2300" dirty="0"/>
          </a:p>
          <a:p>
            <a:endParaRPr lang="ar-JO" sz="2300" dirty="0" smtClean="0"/>
          </a:p>
          <a:p>
            <a:endParaRPr lang="ar-JO" sz="2300" dirty="0"/>
          </a:p>
          <a:p>
            <a:endParaRPr lang="ar-JO" sz="2300" dirty="0"/>
          </a:p>
          <a:p>
            <a:r>
              <a:rPr lang="ar-JO" sz="2400" dirty="0"/>
              <a:t>بإمكانك تعديل خلفية الألوان بالنقر على زر خيار تنسيق النص في تبويبة الصفحة الرئيسية: </a:t>
            </a:r>
            <a:endParaRPr lang="en-US" sz="2400" dirty="0"/>
          </a:p>
          <a:p>
            <a:endParaRPr lang="en-US" sz="2300" b="1" dirty="0"/>
          </a:p>
          <a:p>
            <a:endParaRPr lang="ar-SA" sz="2300" b="1" dirty="0"/>
          </a:p>
        </p:txBody>
      </p:sp>
      <p:pic>
        <p:nvPicPr>
          <p:cNvPr id="570369" name="Picture 1" descr="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38400"/>
            <a:ext cx="41814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47274458"/>
              </p:ext>
            </p:extLst>
          </p:nvPr>
        </p:nvGraphicFramePr>
        <p:xfrm>
          <a:off x="2352675" y="4800600"/>
          <a:ext cx="3743325" cy="1066800"/>
        </p:xfrm>
        <a:graphic>
          <a:graphicData uri="http://schemas.openxmlformats.org/presentationml/2006/ole">
            <mc:AlternateContent xmlns:mc="http://schemas.openxmlformats.org/markup-compatibility/2006">
              <mc:Choice xmlns:v="urn:schemas-microsoft-com:vml" Requires="v">
                <p:oleObj spid="_x0000_s570379" name="Bitmap Image" r:id="rId4" imgW="3742857" imgH="1333333" progId="Paint.Picture">
                  <p:embed/>
                </p:oleObj>
              </mc:Choice>
              <mc:Fallback>
                <p:oleObj name="Bitmap Image" r:id="rId4" imgW="3742857" imgH="1333333"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2675" y="4800600"/>
                        <a:ext cx="374332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ar-JO" sz="3200" dirty="0" smtClean="0"/>
              <a:t>الدرس 3-4: </a:t>
            </a:r>
            <a:r>
              <a:rPr lang="ar-SA" sz="3200" dirty="0">
                <a:effectLst/>
              </a:rPr>
              <a:t>تنسيق نص</a:t>
            </a:r>
            <a:endParaRPr lang="ar-SA" sz="3200" dirty="0"/>
          </a:p>
        </p:txBody>
      </p:sp>
      <p:sp>
        <p:nvSpPr>
          <p:cNvPr id="3" name="Subtitle 2"/>
          <p:cNvSpPr>
            <a:spLocks noGrp="1"/>
          </p:cNvSpPr>
          <p:nvPr>
            <p:ph type="subTitle" idx="1"/>
          </p:nvPr>
        </p:nvSpPr>
        <p:spPr>
          <a:xfrm>
            <a:off x="609600" y="1143000"/>
            <a:ext cx="7772400" cy="4876800"/>
          </a:xfrm>
        </p:spPr>
        <p:txBody>
          <a:bodyPr>
            <a:normAutofit/>
          </a:bodyPr>
          <a:lstStyle/>
          <a:p>
            <a:r>
              <a:rPr lang="ar-SA" b="1" dirty="0"/>
              <a:t>إستخدام مربع </a:t>
            </a:r>
            <a:r>
              <a:rPr lang="ar-SA" b="1" dirty="0" smtClean="0"/>
              <a:t>تكبير/تصغير</a:t>
            </a:r>
            <a:endParaRPr lang="ar-JO" b="1" dirty="0" smtClean="0"/>
          </a:p>
          <a:p>
            <a:r>
              <a:rPr lang="ar-JO" dirty="0" smtClean="0"/>
              <a:t>يعتبر </a:t>
            </a:r>
            <a:r>
              <a:rPr lang="ar-JO" dirty="0"/>
              <a:t>مربع التكبير جزء خاص من أمر معاينة الطباعة. فتستخدم أداة تكبير وتصغير بسرعة كبيرة لمعاينة مظهر المستند قبل طباعته</a:t>
            </a:r>
            <a:r>
              <a:rPr lang="ar-JO" dirty="0" smtClean="0"/>
              <a:t>.</a:t>
            </a:r>
            <a:endParaRPr lang="en-US" dirty="0"/>
          </a:p>
        </p:txBody>
      </p:sp>
      <p:pic>
        <p:nvPicPr>
          <p:cNvPr id="571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4592638"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609599"/>
          </a:xfrm>
        </p:spPr>
        <p:txBody>
          <a:bodyPr>
            <a:normAutofit/>
          </a:bodyPr>
          <a:lstStyle/>
          <a:p>
            <a:r>
              <a:rPr lang="ar-SA" sz="2800" dirty="0">
                <a:effectLst/>
              </a:rPr>
              <a:t>تحديد بيانات</a:t>
            </a:r>
            <a:endParaRPr lang="en-US" sz="2800" dirty="0">
              <a:effectLst/>
            </a:endParaRPr>
          </a:p>
        </p:txBody>
      </p:sp>
      <p:sp>
        <p:nvSpPr>
          <p:cNvPr id="3" name="Subtitle 2"/>
          <p:cNvSpPr>
            <a:spLocks noGrp="1"/>
          </p:cNvSpPr>
          <p:nvPr>
            <p:ph type="subTitle" idx="1"/>
          </p:nvPr>
        </p:nvSpPr>
        <p:spPr>
          <a:xfrm>
            <a:off x="457200" y="990600"/>
            <a:ext cx="7772400" cy="4191000"/>
          </a:xfrm>
        </p:spPr>
        <p:txBody>
          <a:bodyPr>
            <a:normAutofit/>
          </a:bodyPr>
          <a:lstStyle/>
          <a:p>
            <a:r>
              <a:rPr lang="ar-SA" dirty="0"/>
              <a:t>بإمكانك تحديد حقل أو جميع الحقول المتجاورة وسجل أو جميع السجلات المتجاورة كدفعة واحدة. ولكي تُحدد جدول بأكمله من البيانات، افتح الجدول بطريقة عرض ورقة البيانات وأضغط على مفتاحي </a:t>
            </a:r>
            <a:r>
              <a:rPr lang="en-US" dirty="0"/>
              <a:t>Ctrl + A</a:t>
            </a:r>
            <a:r>
              <a:rPr lang="ar-SA" dirty="0"/>
              <a:t>. وكذلك، بإمكانك النقر على زر تحديد الجدول (الموجود في أعلى كل من الزاوية اليسرى أو عرض ورقة البيانات) لتنفيذ إجراء التحديد:</a:t>
            </a:r>
            <a:endParaRPr lang="en-US" dirty="0"/>
          </a:p>
          <a:p>
            <a:endParaRPr lang="ar-JO" dirty="0" smtClean="0"/>
          </a:p>
          <a:p>
            <a:endParaRPr lang="ar-JO" dirty="0" smtClean="0"/>
          </a:p>
          <a:p>
            <a:endParaRPr lang="ar-SA" dirty="0"/>
          </a:p>
        </p:txBody>
      </p:sp>
      <p:pic>
        <p:nvPicPr>
          <p:cNvPr id="572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10000"/>
            <a:ext cx="14700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قص ونسخ ولصق</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JO" sz="2500" dirty="0"/>
              <a:t>وبمجرد الانتهاء من تحديد البيانات التي ترغب فيها، عندها، يمكنك </a:t>
            </a:r>
            <a:r>
              <a:rPr lang="ar-JO" sz="2500" b="1" dirty="0"/>
              <a:t>نسخ</a:t>
            </a:r>
            <a:r>
              <a:rPr lang="ar-JO" sz="2500" dirty="0"/>
              <a:t> و</a:t>
            </a:r>
            <a:r>
              <a:rPr lang="ar-JO" sz="2500" b="1" dirty="0"/>
              <a:t>لصق</a:t>
            </a:r>
            <a:r>
              <a:rPr lang="ar-JO" sz="2500" dirty="0"/>
              <a:t> البيانات بسهولة في مكان آخر. ولكي ننسخ البيانات المُحددة من جدول، أنقر بالزر الأيمن على البيانات المُحددة وأنقر على زر نسخ، أنقر الصفحة الرئيسية </a:t>
            </a:r>
            <a:r>
              <a:rPr lang="en-US" sz="2500" dirty="0">
                <a:sym typeface="Wingdings"/>
              </a:rPr>
              <a:t></a:t>
            </a:r>
            <a:r>
              <a:rPr lang="en-US" sz="2500" dirty="0"/>
              <a:t> </a:t>
            </a:r>
            <a:r>
              <a:rPr lang="ar-JO" sz="2500" dirty="0"/>
              <a:t>نسخ أو قم بالضغط على المفتاحين </a:t>
            </a:r>
            <a:r>
              <a:rPr lang="en-US" sz="2500" dirty="0"/>
              <a:t>Ctrl + C</a:t>
            </a:r>
            <a:r>
              <a:rPr lang="ar-JO" sz="2500" dirty="0"/>
              <a:t> :</a:t>
            </a:r>
            <a:endParaRPr lang="en-US" sz="2500" dirty="0"/>
          </a:p>
        </p:txBody>
      </p:sp>
      <p:pic>
        <p:nvPicPr>
          <p:cNvPr id="573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4560887"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r>
              <a:rPr lang="ar-SA" sz="2800" dirty="0">
                <a:effectLst/>
              </a:rPr>
              <a:t>استخدام نسخ التنسيق</a:t>
            </a:r>
            <a:endParaRPr lang="en-US" sz="2800" dirty="0">
              <a:effectLst/>
            </a:endParaRPr>
          </a:p>
        </p:txBody>
      </p:sp>
      <p:sp>
        <p:nvSpPr>
          <p:cNvPr id="3" name="Subtitle 2"/>
          <p:cNvSpPr>
            <a:spLocks noGrp="1"/>
          </p:cNvSpPr>
          <p:nvPr>
            <p:ph type="subTitle" idx="1"/>
          </p:nvPr>
        </p:nvSpPr>
        <p:spPr>
          <a:xfrm>
            <a:off x="685800" y="1066800"/>
            <a:ext cx="7772400" cy="4953000"/>
          </a:xfrm>
        </p:spPr>
        <p:txBody>
          <a:bodyPr>
            <a:normAutofit/>
          </a:bodyPr>
          <a:lstStyle/>
          <a:p>
            <a:r>
              <a:rPr lang="ar-SA" sz="2500" dirty="0"/>
              <a:t>تُستخدم أداة "نسخ التنسيق" لنسخ تنسيق نمط أحد الكائنات و"طلاء" كائنات أخرى بنفس التنسيق. هذه الأداة مفيدة جداً في حالة إعادة تجديد شكل ومظهر قاعدة بيانات أو إن شعرت بحاجة تنفيذ العديد من التغييرات بسرعة كبيرة. ويظهر المثال التالي الاستخدام الأفضل لأداة "نسخ التنسيق". وفيما يلي، تفاصيل الموظف من قاعدة بيانات </a:t>
            </a:r>
            <a:r>
              <a:rPr lang="en-US" sz="2500" dirty="0" err="1"/>
              <a:t>Northwind</a:t>
            </a:r>
            <a:r>
              <a:rPr lang="en-US" sz="2500" dirty="0"/>
              <a:t> Traders</a:t>
            </a:r>
            <a:r>
              <a:rPr lang="ar-SA" sz="2500" dirty="0"/>
              <a:t>:</a:t>
            </a:r>
            <a:endParaRPr lang="en-US" sz="2500" dirty="0"/>
          </a:p>
        </p:txBody>
      </p:sp>
      <p:pic>
        <p:nvPicPr>
          <p:cNvPr id="574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484981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15362"/>
          </a:xfrm>
        </p:spPr>
        <p:txBody>
          <a:bodyPr>
            <a:normAutofit/>
          </a:bodyPr>
          <a:lstStyle/>
          <a:p>
            <a:pPr algn="ctr"/>
            <a:r>
              <a:rPr lang="ar-JO" sz="2800" dirty="0"/>
              <a:t>الدرس 1-2: </a:t>
            </a:r>
            <a:r>
              <a:rPr lang="ar-JO" sz="2800" dirty="0" smtClean="0"/>
              <a:t>اساسيات الواجهة</a:t>
            </a:r>
            <a:endParaRPr lang="ar-SA" sz="2800" dirty="0"/>
          </a:p>
        </p:txBody>
      </p:sp>
      <p:sp>
        <p:nvSpPr>
          <p:cNvPr id="3" name="Subtitle 2"/>
          <p:cNvSpPr>
            <a:spLocks noGrp="1"/>
          </p:cNvSpPr>
          <p:nvPr>
            <p:ph type="subTitle" idx="1"/>
          </p:nvPr>
        </p:nvSpPr>
        <p:spPr>
          <a:xfrm>
            <a:off x="685800" y="1371600"/>
            <a:ext cx="7772400" cy="2590800"/>
          </a:xfrm>
        </p:spPr>
        <p:txBody>
          <a:bodyPr>
            <a:normAutofit lnSpcReduction="10000"/>
          </a:bodyPr>
          <a:lstStyle/>
          <a:p>
            <a:r>
              <a:rPr lang="ar-JO" dirty="0"/>
              <a:t>صُممت واجهه أكسس 2010  لإمكانية فتحها والوصول إليها بأسرع وقت ممكن. ونمضي في هذا الدرس إلى الأجزاء المختلفة للواجهة وسنستعرض كيفية عمل كل واحد منها. وهنالك الكثير من المواد للتعلم في هذا الدرس لكننا سنستعرض كل مكون بتفصيل أكثر من خلال محتوى وتدريبات هذا الدليل.</a:t>
            </a:r>
            <a:endParaRPr lang="en-US" dirty="0"/>
          </a:p>
          <a:p>
            <a:r>
              <a:rPr lang="ar-SA" dirty="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1"/>
          </a:xfrm>
        </p:spPr>
        <p:txBody>
          <a:bodyPr>
            <a:normAutofit/>
          </a:bodyPr>
          <a:lstStyle/>
          <a:p>
            <a:r>
              <a:rPr lang="ar-SA" sz="2800" dirty="0">
                <a:effectLst/>
              </a:rPr>
              <a:t>استخدام تراجع وإعادة </a:t>
            </a:r>
            <a:endParaRPr lang="en-US" sz="2800" dirty="0">
              <a:effectLst/>
            </a:endParaRPr>
          </a:p>
        </p:txBody>
      </p:sp>
      <p:sp>
        <p:nvSpPr>
          <p:cNvPr id="3" name="Subtitle 2"/>
          <p:cNvSpPr>
            <a:spLocks noGrp="1"/>
          </p:cNvSpPr>
          <p:nvPr>
            <p:ph type="subTitle" idx="1"/>
          </p:nvPr>
        </p:nvSpPr>
        <p:spPr>
          <a:xfrm>
            <a:off x="536448" y="990600"/>
            <a:ext cx="8378952" cy="5105400"/>
          </a:xfrm>
        </p:spPr>
        <p:txBody>
          <a:bodyPr>
            <a:normAutofit/>
          </a:bodyPr>
          <a:lstStyle/>
          <a:p>
            <a:r>
              <a:rPr lang="ar-JO" dirty="0"/>
              <a:t>يُستخدم كل من زر التراجع وزر الإعادة كوسيلة للتراجع أو إعادة التغييرات التي قمت بها لكائن. يمكنك مثل عمليات القص والنسخ والصق، تنفيذ أمر تراجع وإعادة في العديد من الحالات المختلفة باستخدام برنامج أكسس (والعديد من البرامج الأخرى). ولكلا الأمرين تراجع وإعادة، مثل، أوامر نسخ وقص ولصق، لديهما اختصاراتها الخاصة على لوحة المفاتيح، وهي: الضغط على مفتاحي </a:t>
            </a:r>
            <a:r>
              <a:rPr lang="en-US" dirty="0"/>
              <a:t>Ctrl + Z </a:t>
            </a:r>
            <a:r>
              <a:rPr lang="ar-JO" dirty="0"/>
              <a:t>والآخر الضغط على مفتاحي </a:t>
            </a:r>
            <a:r>
              <a:rPr lang="en-US" dirty="0"/>
              <a:t>Ctrl + Y </a:t>
            </a:r>
            <a:r>
              <a:rPr lang="ar-JO" dirty="0"/>
              <a:t>على التوالي.</a:t>
            </a:r>
            <a:endParaRPr lang="en-US" dirty="0"/>
          </a:p>
        </p:txBody>
      </p:sp>
      <p:pic>
        <p:nvPicPr>
          <p:cNvPr id="575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384" y="3810000"/>
            <a:ext cx="16017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599"/>
          </a:xfrm>
        </p:spPr>
        <p:txBody>
          <a:bodyPr>
            <a:normAutofit/>
          </a:bodyPr>
          <a:lstStyle/>
          <a:p>
            <a:r>
              <a:rPr lang="ar-SA" sz="2800" dirty="0">
                <a:effectLst/>
              </a:rPr>
              <a:t>تدقيق إملائي</a:t>
            </a:r>
            <a:endParaRPr lang="en-US" sz="2800" dirty="0">
              <a:effectLst/>
            </a:endParaRPr>
          </a:p>
        </p:txBody>
      </p:sp>
      <p:sp>
        <p:nvSpPr>
          <p:cNvPr id="3" name="Subtitle 2"/>
          <p:cNvSpPr>
            <a:spLocks noGrp="1"/>
          </p:cNvSpPr>
          <p:nvPr>
            <p:ph type="subTitle" idx="1"/>
          </p:nvPr>
        </p:nvSpPr>
        <p:spPr>
          <a:xfrm>
            <a:off x="762000" y="1143000"/>
            <a:ext cx="7772400" cy="2362200"/>
          </a:xfrm>
        </p:spPr>
        <p:txBody>
          <a:bodyPr>
            <a:normAutofit fontScale="92500" lnSpcReduction="10000"/>
          </a:bodyPr>
          <a:lstStyle/>
          <a:p>
            <a:r>
              <a:rPr lang="ar-JO" dirty="0"/>
              <a:t>قد تكون قاعدة البيانات بالاعتماد على البيانات مليئة بالكلمات التي قد يعتبرها المدقق الإملائي غير صحيحة، بما في ذلك الكلمات التي تأتي بشكل مختصر والكلمات المتضمنة على الأرقام والرموز (مثل، رموز المنتجات) وأسماء العلم. ومع ذلك، لا يزال يُقدم برنامج </a:t>
            </a:r>
            <a:r>
              <a:rPr lang="ar-SA" dirty="0"/>
              <a:t>أكسس أداة التدقيق الإملائي التلقائية للتحقق من الأخطاء الإملائية للكلمات في الكائنات. </a:t>
            </a:r>
            <a:r>
              <a:rPr lang="ar-JO" dirty="0"/>
              <a:t>على سبيل المثال، دعنا نعتبر بأن أخطأ إملائياً بكلمة </a:t>
            </a:r>
            <a:r>
              <a:rPr lang="en-US" dirty="0"/>
              <a:t>Street</a:t>
            </a:r>
            <a:r>
              <a:rPr lang="ar-JO" dirty="0"/>
              <a:t>:</a:t>
            </a:r>
            <a:endParaRPr lang="en-US" dirty="0"/>
          </a:p>
        </p:txBody>
      </p:sp>
      <p:pic>
        <p:nvPicPr>
          <p:cNvPr id="576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786188"/>
            <a:ext cx="11509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sz="2700" b="1" dirty="0" smtClean="0"/>
              <a:t> </a:t>
            </a:r>
            <a:r>
              <a:rPr lang="ar-JO" sz="2700" b="1" dirty="0" smtClean="0"/>
              <a:t>القسم 4: </a:t>
            </a:r>
            <a:r>
              <a:rPr lang="ar-SA" sz="2700" dirty="0">
                <a:effectLst/>
              </a:rPr>
              <a:t>القيام بمزيد من الأمور في قاعدة البيانات الخاصة بك</a:t>
            </a:r>
            <a:endParaRPr lang="ar-SA" sz="2700" dirty="0"/>
          </a:p>
        </p:txBody>
      </p:sp>
      <p:sp>
        <p:nvSpPr>
          <p:cNvPr id="3" name="Subtitle 2"/>
          <p:cNvSpPr>
            <a:spLocks noGrp="1"/>
          </p:cNvSpPr>
          <p:nvPr>
            <p:ph type="subTitle" idx="1"/>
          </p:nvPr>
        </p:nvSpPr>
        <p:spPr>
          <a:xfrm>
            <a:off x="609600" y="1066800"/>
            <a:ext cx="7772400" cy="4876800"/>
          </a:xfrm>
        </p:spPr>
        <p:txBody>
          <a:bodyPr>
            <a:normAutofit lnSpcReduction="10000"/>
          </a:bodyPr>
          <a:lstStyle/>
          <a:p>
            <a:r>
              <a:rPr lang="ar-SA" b="1" dirty="0"/>
              <a:t>في هذا القسم سنتعلم كيفية القيام ب:</a:t>
            </a:r>
            <a:endParaRPr lang="en-US" dirty="0"/>
          </a:p>
          <a:p>
            <a:pPr marL="457200" lvl="0" indent="-457200">
              <a:buFont typeface="Wingdings" pitchFamily="2" charset="2"/>
              <a:buChar char="Ø"/>
            </a:pPr>
            <a:r>
              <a:rPr lang="ar-JO" dirty="0"/>
              <a:t>تحديد الاختلاف ما بين عناصر التحكم المُنضمة وغير المنضمة.</a:t>
            </a:r>
            <a:endParaRPr lang="en-US" dirty="0"/>
          </a:p>
          <a:p>
            <a:pPr marL="457200" lvl="0" indent="-457200">
              <a:buFont typeface="Wingdings" pitchFamily="2" charset="2"/>
              <a:buChar char="Ø"/>
            </a:pPr>
            <a:r>
              <a:rPr lang="ar-JO" dirty="0"/>
              <a:t>إنشاء نموذج أساسي</a:t>
            </a:r>
            <a:endParaRPr lang="en-US" dirty="0"/>
          </a:p>
          <a:p>
            <a:pPr marL="457200" lvl="0" indent="-457200">
              <a:buFont typeface="Wingdings" pitchFamily="2" charset="2"/>
              <a:buChar char="Ø"/>
            </a:pPr>
            <a:r>
              <a:rPr lang="ar-JO" dirty="0"/>
              <a:t>إنشاء نموذج باستخدام المعالج </a:t>
            </a:r>
            <a:endParaRPr lang="en-US" dirty="0"/>
          </a:p>
          <a:p>
            <a:pPr marL="457200" lvl="0" indent="-457200">
              <a:buFont typeface="Wingdings" pitchFamily="2" charset="2"/>
              <a:buChar char="Ø"/>
            </a:pPr>
            <a:r>
              <a:rPr lang="ar-JO" dirty="0"/>
              <a:t>تعديل نموذج في طريقة عرض التصميم</a:t>
            </a:r>
            <a:endParaRPr lang="en-US" dirty="0"/>
          </a:p>
          <a:p>
            <a:pPr marL="457200" lvl="0" indent="-457200">
              <a:buFont typeface="Wingdings" pitchFamily="2" charset="2"/>
              <a:buChar char="Ø"/>
            </a:pPr>
            <a:r>
              <a:rPr lang="ar-JO" dirty="0"/>
              <a:t>استخدام التبويبات السياقية لأدوات طريقة عرض تصميم النموذج</a:t>
            </a:r>
            <a:endParaRPr lang="en-US" dirty="0"/>
          </a:p>
          <a:p>
            <a:pPr marL="457200" lvl="0" indent="-457200">
              <a:buFont typeface="Wingdings" pitchFamily="2" charset="2"/>
              <a:buChar char="Ø"/>
            </a:pPr>
            <a:r>
              <a:rPr lang="ar-JO" dirty="0"/>
              <a:t>استخدام نماذج لعرض و/أو إدخال البيانات</a:t>
            </a:r>
            <a:endParaRPr lang="en-US" dirty="0"/>
          </a:p>
          <a:p>
            <a:pPr marL="457200" lvl="0" indent="-457200">
              <a:buFont typeface="Wingdings" pitchFamily="2" charset="2"/>
              <a:buChar char="Ø"/>
            </a:pPr>
            <a:r>
              <a:rPr lang="ar-JO" dirty="0"/>
              <a:t>إنشاء استعلام باستخدام المعالج</a:t>
            </a:r>
            <a:endParaRPr lang="en-US" dirty="0"/>
          </a:p>
          <a:p>
            <a:pPr marL="457200" lvl="0" indent="-457200">
              <a:buFont typeface="Wingdings" pitchFamily="2" charset="2"/>
              <a:buChar char="Ø"/>
            </a:pPr>
            <a:r>
              <a:rPr lang="ar-JO" dirty="0"/>
              <a:t>تعديل استعلام باستخدام طريقة عرض التصميم</a:t>
            </a:r>
            <a:endParaRPr lang="en-US" dirty="0"/>
          </a:p>
          <a:p>
            <a:pPr marL="457200" lvl="0" indent="-457200">
              <a:buFont typeface="Wingdings" pitchFamily="2" charset="2"/>
              <a:buChar char="Ø"/>
            </a:pPr>
            <a:r>
              <a:rPr lang="ar-JO" dirty="0"/>
              <a:t>استخدام التبويبة السياقية لأدوات تصميم الإستعلام</a:t>
            </a:r>
            <a:endParaRPr lang="en-US" dirty="0"/>
          </a:p>
          <a:p>
            <a:pPr marL="457200" indent="-457200">
              <a:buFont typeface="Wingdings" pitchFamily="2" charset="2"/>
              <a:buChar char="Ø"/>
            </a:pPr>
            <a:r>
              <a:rPr lang="ar-SA" dirty="0"/>
              <a:t>استخدام الاستعلامات لاستخراج المعلومات من بياناتك</a:t>
            </a:r>
            <a:endParaRPr lang="ar-S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sz="2700" b="1" dirty="0" smtClean="0"/>
              <a:t> </a:t>
            </a:r>
            <a:r>
              <a:rPr lang="ar-JO" sz="2700" b="1" dirty="0" smtClean="0"/>
              <a:t>القسم 4: </a:t>
            </a:r>
            <a:r>
              <a:rPr lang="ar-SA" sz="2700" dirty="0">
                <a:effectLst/>
              </a:rPr>
              <a:t>القيام بمزيد من الأمور في قاعدة البيانات الخاصة بك</a:t>
            </a:r>
            <a:endParaRPr lang="ar-SA" sz="2700" dirty="0"/>
          </a:p>
        </p:txBody>
      </p:sp>
      <p:sp>
        <p:nvSpPr>
          <p:cNvPr id="3" name="Subtitle 2"/>
          <p:cNvSpPr>
            <a:spLocks noGrp="1"/>
          </p:cNvSpPr>
          <p:nvPr>
            <p:ph type="subTitle" idx="1"/>
          </p:nvPr>
        </p:nvSpPr>
        <p:spPr>
          <a:xfrm>
            <a:off x="609600" y="1066800"/>
            <a:ext cx="7772400" cy="4876800"/>
          </a:xfrm>
        </p:spPr>
        <p:txBody>
          <a:bodyPr>
            <a:normAutofit fontScale="77500" lnSpcReduction="20000"/>
          </a:bodyPr>
          <a:lstStyle/>
          <a:p>
            <a:pPr marL="457200" lvl="0" indent="-457200">
              <a:buFont typeface="Wingdings" pitchFamily="2" charset="2"/>
              <a:buChar char="Ø"/>
            </a:pPr>
            <a:r>
              <a:rPr lang="ar-JO" dirty="0"/>
              <a:t>إنشاء تقرير باستخدام المعالج</a:t>
            </a:r>
            <a:endParaRPr lang="en-US" dirty="0"/>
          </a:p>
          <a:p>
            <a:pPr marL="457200" lvl="0" indent="-457200">
              <a:buFont typeface="Wingdings" pitchFamily="2" charset="2"/>
              <a:buChar char="Ø"/>
            </a:pPr>
            <a:r>
              <a:rPr lang="ar-JO" dirty="0"/>
              <a:t>تعديل تخطيط التقرير باستخدام طريقة عرض التصميم</a:t>
            </a:r>
            <a:endParaRPr lang="en-US" dirty="0"/>
          </a:p>
          <a:p>
            <a:pPr marL="457200" lvl="0" indent="-457200">
              <a:buFont typeface="Wingdings" pitchFamily="2" charset="2"/>
              <a:buChar char="Ø"/>
            </a:pPr>
            <a:r>
              <a:rPr lang="ar-SA" dirty="0"/>
              <a:t>استخدام التبويبات السياقية لأدوات تصميم تقرير</a:t>
            </a:r>
            <a:endParaRPr lang="en-US" dirty="0"/>
          </a:p>
          <a:p>
            <a:pPr marL="457200" lvl="0" indent="-457200">
              <a:buFont typeface="Wingdings" pitchFamily="2" charset="2"/>
              <a:buChar char="Ø"/>
            </a:pPr>
            <a:r>
              <a:rPr lang="ar-JO" dirty="0"/>
              <a:t>استخدام التقارير لعرض المعلومات</a:t>
            </a:r>
            <a:endParaRPr lang="en-US" dirty="0"/>
          </a:p>
          <a:p>
            <a:pPr marL="457200" lvl="0" indent="-457200">
              <a:buFont typeface="Wingdings" pitchFamily="2" charset="2"/>
              <a:buChar char="Ø"/>
            </a:pPr>
            <a:r>
              <a:rPr lang="ar-JO" dirty="0"/>
              <a:t> استخدام أمر البحث وأمر استبدال لتعقب المعلومات</a:t>
            </a:r>
            <a:endParaRPr lang="en-US" dirty="0"/>
          </a:p>
          <a:p>
            <a:pPr marL="457200" lvl="0" indent="-457200">
              <a:buFont typeface="Wingdings" pitchFamily="2" charset="2"/>
              <a:buChar char="Ø"/>
            </a:pPr>
            <a:r>
              <a:rPr lang="ar-JO" dirty="0"/>
              <a:t> فرز البيانات في نتائج جدول أو استعلام</a:t>
            </a:r>
            <a:endParaRPr lang="en-US" dirty="0"/>
          </a:p>
          <a:p>
            <a:pPr marL="457200" lvl="0" indent="-457200">
              <a:buFont typeface="Wingdings" pitchFamily="2" charset="2"/>
              <a:buChar char="Ø"/>
            </a:pPr>
            <a:r>
              <a:rPr lang="ar-JO" dirty="0"/>
              <a:t>استخدام التصفيات لتقليص أعداد النتائج الكبيرة لتقارير الإستعلام وبشكل سريع</a:t>
            </a:r>
            <a:endParaRPr lang="en-US" dirty="0"/>
          </a:p>
          <a:p>
            <a:pPr marL="457200" lvl="0" indent="-457200">
              <a:buFont typeface="Wingdings" pitchFamily="2" charset="2"/>
              <a:buChar char="Ø"/>
            </a:pPr>
            <a:r>
              <a:rPr lang="ar-JO" dirty="0"/>
              <a:t> استخدام طرق عرض الكائنات المختلفة</a:t>
            </a:r>
            <a:endParaRPr lang="en-US" dirty="0"/>
          </a:p>
          <a:p>
            <a:pPr marL="457200" lvl="0" indent="-457200">
              <a:buFont typeface="Wingdings" pitchFamily="2" charset="2"/>
              <a:buChar char="Ø"/>
            </a:pPr>
            <a:r>
              <a:rPr lang="ar-JO" dirty="0"/>
              <a:t> التنقل بين كائنات قاعدة البيانات المتعددة</a:t>
            </a:r>
            <a:endParaRPr lang="en-US" dirty="0"/>
          </a:p>
          <a:p>
            <a:pPr marL="457200" lvl="0" indent="-457200">
              <a:buFont typeface="Wingdings" pitchFamily="2" charset="2"/>
              <a:buChar char="Ø"/>
            </a:pPr>
            <a:r>
              <a:rPr lang="ar-JO" dirty="0"/>
              <a:t> اغلاق كائنات قاعدة البيانات المنفردة</a:t>
            </a:r>
            <a:endParaRPr lang="en-US" dirty="0"/>
          </a:p>
          <a:p>
            <a:pPr marL="457200" lvl="0" indent="-457200">
              <a:buFont typeface="Wingdings" pitchFamily="2" charset="2"/>
              <a:buChar char="Ø"/>
            </a:pPr>
            <a:r>
              <a:rPr lang="ar-JO" dirty="0"/>
              <a:t> طباعة كائنات قاعدة البيانات</a:t>
            </a:r>
            <a:endParaRPr lang="en-US" dirty="0"/>
          </a:p>
          <a:p>
            <a:pPr marL="457200" lvl="0" indent="-457200">
              <a:buFont typeface="Wingdings" pitchFamily="2" charset="2"/>
              <a:buChar char="Ø"/>
            </a:pPr>
            <a:r>
              <a:rPr lang="ar-JO" dirty="0"/>
              <a:t> استخدام مربع حوار طباعة</a:t>
            </a:r>
            <a:endParaRPr lang="en-US" dirty="0"/>
          </a:p>
          <a:p>
            <a:pPr marL="457200" lvl="0" indent="-457200">
              <a:buFont typeface="Wingdings" pitchFamily="2" charset="2"/>
              <a:buChar char="Ø"/>
            </a:pPr>
            <a:r>
              <a:rPr lang="ar-JO" dirty="0"/>
              <a:t> استخدام معاينة قبل الطباعة</a:t>
            </a:r>
            <a:endParaRPr lang="en-US" dirty="0"/>
          </a:p>
          <a:p>
            <a:pPr marL="457200" indent="-457200">
              <a:buFont typeface="Wingdings" pitchFamily="2" charset="2"/>
              <a:buChar char="Ø"/>
            </a:pPr>
            <a:r>
              <a:rPr lang="en-US" dirty="0"/>
              <a:t> </a:t>
            </a:r>
            <a:r>
              <a:rPr lang="ar-SA" dirty="0"/>
              <a:t>معرفة الفرق بين الطباعة والتصدير</a:t>
            </a:r>
            <a:endParaRPr lang="ar-SA" dirty="0"/>
          </a:p>
        </p:txBody>
      </p:sp>
    </p:spTree>
    <p:extLst>
      <p:ext uri="{BB962C8B-B14F-4D97-AF65-F5344CB8AC3E}">
        <p14:creationId xmlns:p14="http://schemas.microsoft.com/office/powerpoint/2010/main" val="29192145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pPr algn="ctr"/>
            <a:r>
              <a:rPr lang="ar-JO" sz="3200" dirty="0" smtClean="0"/>
              <a:t>الدرس 4-1: </a:t>
            </a:r>
            <a:r>
              <a:rPr lang="ar-SA" sz="3200" dirty="0">
                <a:effectLst/>
              </a:rPr>
              <a:t>إنشاء واستخدام النماذج</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لقد قطعنا شوطا طويلا منذ الصفحة الأولى. والآن وقد أصبح لديك فهم أساسي لما تقوم به الأوامر المختلفة وفهم لكيفية تخصيص واجهة إستخدام معالج النصوص "وورد"، فقد حان الوقت لبدء الكتابة. سوف نقوم في هذا الدرس بالتعرف على الطرق المختلفة التي تستطيع من خلالها إنشاء مستند جديد</a:t>
            </a:r>
            <a:endParaRPr lang="ar-SA"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1"/>
          </a:xfrm>
        </p:spPr>
        <p:txBody>
          <a:bodyPr>
            <a:normAutofit/>
          </a:bodyPr>
          <a:lstStyle/>
          <a:p>
            <a:r>
              <a:rPr lang="ar-SA" sz="2800" dirty="0">
                <a:effectLst/>
              </a:rPr>
              <a:t>ما هو النموذج؟</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يُعد النموذج ببساطة طريقة سهلة لإدخال البيانات في قاعدة البيانات أو عرض السجلات كلٍ على حده. حيث يحتوي النموذج على حقول تُمكنك من كتابة أو عرض المعلومات لكل حقل أو تخصيصها لتُنفذ مهمة مُعينة، مثل تشغيل استعلام أو ماكرو.</a:t>
            </a:r>
            <a:endParaRPr lang="en-US" dirty="0"/>
          </a:p>
          <a:p>
            <a:r>
              <a:rPr lang="ar-JO" dirty="0"/>
              <a:t>وقد استعرضنا أمثلة قليلة من النماذج خلال دراستنا لهذا الدليل، مثل تلك التي ظهرت في نموذج قاعدة بيانات </a:t>
            </a:r>
            <a:r>
              <a:rPr lang="en-US" dirty="0" err="1"/>
              <a:t>Northwind</a:t>
            </a:r>
            <a:r>
              <a:rPr lang="en-US" dirty="0"/>
              <a:t> Traders</a:t>
            </a:r>
            <a:r>
              <a:rPr lang="ar-JO" dirty="0"/>
              <a:t>:</a:t>
            </a:r>
            <a:endParaRPr lang="en-US" dirty="0"/>
          </a:p>
        </p:txBody>
      </p:sp>
      <p:pic>
        <p:nvPicPr>
          <p:cNvPr id="577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962400"/>
            <a:ext cx="49006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r>
              <a:rPr lang="ar-SA" sz="2800" dirty="0">
                <a:effectLst/>
              </a:rPr>
              <a:t>عناصر تحكم مُنضمّة وغير مُنضمّة</a:t>
            </a:r>
            <a:endParaRPr lang="en-US" sz="2800" dirty="0">
              <a:effectLst/>
            </a:endParaRPr>
          </a:p>
        </p:txBody>
      </p:sp>
      <p:sp>
        <p:nvSpPr>
          <p:cNvPr id="3" name="Subtitle 2"/>
          <p:cNvSpPr>
            <a:spLocks noGrp="1"/>
          </p:cNvSpPr>
          <p:nvPr>
            <p:ph type="subTitle" idx="1"/>
          </p:nvPr>
        </p:nvSpPr>
        <p:spPr>
          <a:xfrm>
            <a:off x="685800" y="1219200"/>
            <a:ext cx="7772400" cy="4724400"/>
          </a:xfrm>
        </p:spPr>
        <p:txBody>
          <a:bodyPr>
            <a:normAutofit/>
          </a:bodyPr>
          <a:lstStyle/>
          <a:p>
            <a:r>
              <a:rPr lang="ar-SA" dirty="0"/>
              <a:t>بإمكاننا تعريف عنصر التحكم (في سياق نموذج) مثل أي كائن مُتضمن في النموذج. فعلى سبيل المثال، تأمل في إطار تسجيل الدخول لقاعدة البيانات </a:t>
            </a:r>
            <a:r>
              <a:rPr lang="en-US" dirty="0" err="1"/>
              <a:t>Northwind</a:t>
            </a:r>
            <a:r>
              <a:rPr lang="en-US" dirty="0"/>
              <a:t> Traders</a:t>
            </a:r>
            <a:r>
              <a:rPr lang="ar-SA" dirty="0" smtClean="0"/>
              <a:t>:</a:t>
            </a:r>
            <a:endParaRPr lang="ar-SA" dirty="0"/>
          </a:p>
        </p:txBody>
      </p:sp>
      <p:pic>
        <p:nvPicPr>
          <p:cNvPr id="578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29516"/>
            <a:ext cx="492125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SA" sz="2800" dirty="0">
                <a:effectLst/>
              </a:rPr>
              <a:t>إنشاء نموذج أساسي</a:t>
            </a:r>
            <a:endParaRPr lang="en-US" sz="2800" dirty="0">
              <a:effectLst/>
            </a:endParaRPr>
          </a:p>
        </p:txBody>
      </p:sp>
      <p:sp>
        <p:nvSpPr>
          <p:cNvPr id="3" name="Subtitle 2"/>
          <p:cNvSpPr>
            <a:spLocks noGrp="1"/>
          </p:cNvSpPr>
          <p:nvPr>
            <p:ph type="subTitle" idx="1"/>
          </p:nvPr>
        </p:nvSpPr>
        <p:spPr>
          <a:xfrm>
            <a:off x="685800" y="990600"/>
            <a:ext cx="7772400" cy="1981200"/>
          </a:xfrm>
        </p:spPr>
        <p:txBody>
          <a:bodyPr>
            <a:normAutofit/>
          </a:bodyPr>
          <a:lstStyle/>
          <a:p>
            <a:r>
              <a:rPr lang="ar-JO" dirty="0"/>
              <a:t>تُعد عملية إنشاء نموذج باستخدام جدول موجود مسبقاً أمراً في غاية السهولة. افتح جدول في عرض ورقة البيانات ثم أنقر إنشاء </a:t>
            </a:r>
            <a:r>
              <a:rPr lang="en-US" dirty="0">
                <a:sym typeface="Wingdings"/>
              </a:rPr>
              <a:t></a:t>
            </a:r>
            <a:r>
              <a:rPr lang="ar-JO" dirty="0"/>
              <a:t> نموذج:</a:t>
            </a:r>
            <a:endParaRPr lang="en-US" dirty="0"/>
          </a:p>
        </p:txBody>
      </p:sp>
      <p:pic>
        <p:nvPicPr>
          <p:cNvPr id="579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456" y="2362200"/>
            <a:ext cx="24653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r>
              <a:rPr lang="ar-SA" sz="2800" dirty="0">
                <a:effectLst/>
              </a:rPr>
              <a:t>إنشاء نموذج باستخدام المعالج </a:t>
            </a:r>
            <a:endParaRPr lang="en-US" sz="2800" dirty="0">
              <a:effectLst/>
            </a:endParaRPr>
          </a:p>
        </p:txBody>
      </p:sp>
      <p:sp>
        <p:nvSpPr>
          <p:cNvPr id="3" name="Subtitle 2"/>
          <p:cNvSpPr>
            <a:spLocks noGrp="1"/>
          </p:cNvSpPr>
          <p:nvPr>
            <p:ph type="subTitle" idx="1"/>
          </p:nvPr>
        </p:nvSpPr>
        <p:spPr>
          <a:xfrm>
            <a:off x="685800" y="914400"/>
            <a:ext cx="7772400" cy="5105400"/>
          </a:xfrm>
        </p:spPr>
        <p:txBody>
          <a:bodyPr>
            <a:normAutofit/>
          </a:bodyPr>
          <a:lstStyle/>
          <a:p>
            <a:r>
              <a:rPr lang="ar-JO" dirty="0"/>
              <a:t>يمكنك باستخدام أحد مزايا برنامج </a:t>
            </a:r>
            <a:r>
              <a:rPr lang="ar-SA" dirty="0"/>
              <a:t>أكسس وهو معالج النماذج </a:t>
            </a:r>
            <a:r>
              <a:rPr lang="ar-JO" dirty="0"/>
              <a:t>تحديد شكل النموذج الذي تريده وما الجدول الذي ينبغي أن يستند عليه. ثم سيقوم برنامج </a:t>
            </a:r>
            <a:r>
              <a:rPr lang="ar-SA" dirty="0"/>
              <a:t>أكسس بالأعمال الصعبة وينشأ نموذج قابل للاستخدام من خلال نقرات بسيطة على بعض الأوامر. </a:t>
            </a:r>
            <a:endParaRPr lang="en-US" dirty="0"/>
          </a:p>
          <a:p>
            <a:r>
              <a:rPr lang="ar-JO" dirty="0"/>
              <a:t>ولإنشاء نموذج باستخدام معالج النماذج، أنقر إنشاء </a:t>
            </a:r>
            <a:r>
              <a:rPr lang="en-US" dirty="0">
                <a:sym typeface="Wingdings"/>
              </a:rPr>
              <a:t></a:t>
            </a:r>
            <a:r>
              <a:rPr lang="ar-JO" dirty="0"/>
              <a:t> معالج النماذج:</a:t>
            </a:r>
            <a:endParaRPr lang="en-US" dirty="0"/>
          </a:p>
        </p:txBody>
      </p:sp>
      <p:pic>
        <p:nvPicPr>
          <p:cNvPr id="580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631" y="3352800"/>
            <a:ext cx="1601787"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استخدام طريقة عرض التصميم لتعديل النموذج</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lstStyle/>
          <a:p>
            <a:r>
              <a:rPr lang="ar-SA" dirty="0"/>
              <a:t>يسمح لك عرض التصميم التحكم الكامل بالكيفية التي ينبغي أن يكون عليها النموذج. ولدخول عرض التصميم فوراً بعد استخدام معالج النماذج، تأكد من اختيار زر الخيار "تعديل تصميم النموذج" في الخطوة الأخيرة من المعالج:</a:t>
            </a:r>
            <a:endParaRPr lang="en-US" dirty="0"/>
          </a:p>
        </p:txBody>
      </p:sp>
      <p:pic>
        <p:nvPicPr>
          <p:cNvPr id="581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76600"/>
            <a:ext cx="29892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55625"/>
          </a:xfrm>
        </p:spPr>
        <p:txBody>
          <a:bodyPr>
            <a:normAutofit/>
          </a:bodyPr>
          <a:lstStyle/>
          <a:p>
            <a:r>
              <a:rPr lang="ar-SA" sz="2800" dirty="0">
                <a:effectLst/>
              </a:rPr>
              <a:t>فهم طريقة عرض </a:t>
            </a:r>
            <a:r>
              <a:rPr lang="x-none" sz="2800">
                <a:effectLst/>
              </a:rPr>
              <a:t>Backstage</a:t>
            </a:r>
            <a:r>
              <a:rPr lang="ar-SA" sz="2800" dirty="0">
                <a:effectLst/>
              </a:rPr>
              <a:t> (قائمة الملف)</a:t>
            </a:r>
            <a:endParaRPr lang="en-US" sz="2800" dirty="0">
              <a:effectLst/>
            </a:endParaRPr>
          </a:p>
        </p:txBody>
      </p:sp>
      <p:sp>
        <p:nvSpPr>
          <p:cNvPr id="3" name="Subtitle 2"/>
          <p:cNvSpPr>
            <a:spLocks noGrp="1"/>
          </p:cNvSpPr>
          <p:nvPr>
            <p:ph type="subTitle" idx="1"/>
          </p:nvPr>
        </p:nvSpPr>
        <p:spPr>
          <a:xfrm>
            <a:off x="533400" y="1219200"/>
            <a:ext cx="7848600" cy="1828800"/>
          </a:xfrm>
        </p:spPr>
        <p:txBody>
          <a:bodyPr>
            <a:normAutofit/>
          </a:bodyPr>
          <a:lstStyle/>
          <a:p>
            <a:r>
              <a:rPr lang="ar-JO" dirty="0"/>
              <a:t>عند فتح برنامج أكسس لأول مرة، تفتح قائمة الملف تلقائياً وتظهر طريقة عرض الملف </a:t>
            </a:r>
            <a:r>
              <a:rPr lang="en-US" dirty="0"/>
              <a:t>Backstage</a:t>
            </a:r>
            <a:r>
              <a:rPr lang="ar-SA" dirty="0"/>
              <a:t>. ومن هنا، يمكنك اختيار قاعدة بيانات إما للعمل بها أو لعرض الخصائص المتعلقة بقاعدة البيانات المفتوحة الحالية:</a:t>
            </a:r>
            <a:endParaRPr lang="en-US" dirty="0"/>
          </a:p>
        </p:txBody>
      </p:sp>
      <p:pic>
        <p:nvPicPr>
          <p:cNvPr id="533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124200"/>
            <a:ext cx="4838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حول التبويبات السياقية لأدوات تصميم النموذج </a:t>
            </a:r>
            <a:endParaRPr lang="en-US" sz="2800" dirty="0">
              <a:effectLst/>
            </a:endParaRPr>
          </a:p>
        </p:txBody>
      </p:sp>
      <p:sp>
        <p:nvSpPr>
          <p:cNvPr id="3" name="Subtitle 2"/>
          <p:cNvSpPr>
            <a:spLocks noGrp="1"/>
          </p:cNvSpPr>
          <p:nvPr>
            <p:ph type="subTitle" idx="1"/>
          </p:nvPr>
        </p:nvSpPr>
        <p:spPr>
          <a:xfrm>
            <a:off x="685800" y="1066800"/>
            <a:ext cx="7772400" cy="4876800"/>
          </a:xfrm>
        </p:spPr>
        <p:txBody>
          <a:bodyPr/>
          <a:lstStyle/>
          <a:p>
            <a:r>
              <a:rPr lang="ar-SA" dirty="0"/>
              <a:t>دعنا نتفحص المجموعات الموجودة في كل من التبويبات السياقية الثلاث، بدءاً من أدوات تصميم الجدول – تصميم:</a:t>
            </a:r>
            <a:endParaRPr lang="en-US" dirty="0"/>
          </a:p>
        </p:txBody>
      </p:sp>
      <p:pic>
        <p:nvPicPr>
          <p:cNvPr id="582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4643437"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8078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SA" sz="2800" dirty="0">
                <a:effectLst/>
              </a:rPr>
              <a:t>إستخدام النماذج</a:t>
            </a:r>
            <a:endParaRPr lang="en-US" sz="2800" dirty="0">
              <a:effectLst/>
            </a:endParaRPr>
          </a:p>
        </p:txBody>
      </p:sp>
      <p:sp>
        <p:nvSpPr>
          <p:cNvPr id="3" name="Subtitle 2"/>
          <p:cNvSpPr>
            <a:spLocks noGrp="1"/>
          </p:cNvSpPr>
          <p:nvPr>
            <p:ph type="subTitle" idx="1"/>
          </p:nvPr>
        </p:nvSpPr>
        <p:spPr>
          <a:xfrm>
            <a:off x="457200" y="1066800"/>
            <a:ext cx="8001000" cy="4038600"/>
          </a:xfrm>
        </p:spPr>
        <p:txBody>
          <a:bodyPr/>
          <a:lstStyle/>
          <a:p>
            <a:r>
              <a:rPr lang="ar-JO" dirty="0" smtClean="0"/>
              <a:t>للاستفادة </a:t>
            </a:r>
            <a:r>
              <a:rPr lang="ar-JO" dirty="0"/>
              <a:t>من استخدام النموذج، افتح بالنقر المزدوج على اسم النموذج في جزء التنقل.</a:t>
            </a:r>
            <a:endParaRPr lang="en-US" dirty="0"/>
          </a:p>
          <a:p>
            <a:r>
              <a:rPr lang="ar-JO" b="1" dirty="0"/>
              <a:t>إن كنت تريد القيام بإستخذام النموذج لغايات إدخال البيانات</a:t>
            </a:r>
            <a:r>
              <a:rPr lang="ar-JO" dirty="0"/>
              <a:t> في قاعدة البيانات، أنقر على زر الصفحة الرئيسية </a:t>
            </a:r>
            <a:r>
              <a:rPr lang="en-US" dirty="0">
                <a:sym typeface="Wingdings"/>
              </a:rPr>
              <a:t></a:t>
            </a:r>
            <a:r>
              <a:rPr lang="en-US" dirty="0"/>
              <a:t> </a:t>
            </a:r>
            <a:r>
              <a:rPr lang="ar-JO" dirty="0"/>
              <a:t>جديد أو أنقر على أمر تسجيل جديد في شريط الحالة. وأدخل البيانات في الحقول ومن ثم أنقر على أمر "جديد" مرة أخرى. وينتقل أي من حقول الترقيم التلقائي (عادة المفتاح الأساسي</a:t>
            </a:r>
            <a:r>
              <a:rPr lang="ar-JO" dirty="0" smtClean="0"/>
              <a:t>) </a:t>
            </a:r>
            <a:r>
              <a:rPr lang="ar-JO" dirty="0"/>
              <a:t>إلى القيمة التالية.</a:t>
            </a:r>
            <a:endParaRPr lang="en-US" dirty="0"/>
          </a:p>
          <a:p>
            <a:r>
              <a:rPr lang="ar-JO" b="1" dirty="0"/>
              <a:t>إذا كان النموذج يستخدم لغايات عرض البيانات، فيتوجب عليك ملاحظة أزرار التنقل الموجودة أسفل إطار النموذج.</a:t>
            </a:r>
            <a:endParaRPr lang="en-US" dirty="0"/>
          </a:p>
        </p:txBody>
      </p:sp>
      <p:pic>
        <p:nvPicPr>
          <p:cNvPr id="583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00"/>
            <a:ext cx="3976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372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pPr algn="ctr"/>
            <a:r>
              <a:rPr lang="ar-JO" sz="3200" b="1" dirty="0" smtClean="0"/>
              <a:t>الدرس 4-2: </a:t>
            </a:r>
            <a:r>
              <a:rPr lang="ar-SA" sz="3200" dirty="0">
                <a:effectLst/>
              </a:rPr>
              <a:t>إنشاء واستخدام الاستعلامات</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a:t>الاستعلام عبارة عن سؤال يطرح على برنامج تحكم قاعدة بيانات حول ما تتضمنه البيانات. حيث يقوم الاستعلام بتحديد الحقول التي سوف يتم البحث فيها وأين يمكن العثور على تلك البيانات وما هي شروط البحث.</a:t>
            </a:r>
            <a:endParaRPr lang="en-US" dirty="0"/>
          </a:p>
        </p:txBody>
      </p:sp>
      <p:pic>
        <p:nvPicPr>
          <p:cNvPr id="584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71800"/>
            <a:ext cx="45513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533400"/>
          </a:xfrm>
        </p:spPr>
        <p:txBody>
          <a:bodyPr>
            <a:normAutofit/>
          </a:bodyPr>
          <a:lstStyle/>
          <a:p>
            <a:r>
              <a:rPr lang="ar-SA" sz="2800" dirty="0">
                <a:effectLst/>
              </a:rPr>
              <a:t>إنشاء استعلام باستخدام المعالج </a:t>
            </a:r>
            <a:endParaRPr lang="en-US" sz="2800" dirty="0">
              <a:effectLst/>
            </a:endParaRPr>
          </a:p>
        </p:txBody>
      </p:sp>
      <p:sp>
        <p:nvSpPr>
          <p:cNvPr id="3" name="Subtitle 2"/>
          <p:cNvSpPr>
            <a:spLocks noGrp="1"/>
          </p:cNvSpPr>
          <p:nvPr>
            <p:ph type="subTitle" idx="1"/>
          </p:nvPr>
        </p:nvSpPr>
        <p:spPr>
          <a:xfrm>
            <a:off x="685800" y="914400"/>
            <a:ext cx="7772400" cy="1676400"/>
          </a:xfrm>
        </p:spPr>
        <p:txBody>
          <a:bodyPr>
            <a:normAutofit lnSpcReduction="10000"/>
          </a:bodyPr>
          <a:lstStyle/>
          <a:p>
            <a:r>
              <a:rPr lang="ar-JO" dirty="0"/>
              <a:t>حتى تتمكن بثقة أكبر من إنشاء الاستعلامات بنفسك، فإن أسهل طريقة هي استخدام معالج الاستعلامات. ومن أجل إنشاء استعلام باستخدام معالج الاستعلامات، أنقر على أمر معالج الاستعلامات في تبويبة إنشاء:</a:t>
            </a:r>
            <a:endParaRPr lang="en-US" dirty="0"/>
          </a:p>
        </p:txBody>
      </p:sp>
      <p:pic>
        <p:nvPicPr>
          <p:cNvPr id="585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425700"/>
            <a:ext cx="15716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SA" sz="2800" dirty="0">
                <a:effectLst/>
              </a:rPr>
              <a:t>استخدام عرض التصميم لتعديل الاستعلام</a:t>
            </a:r>
            <a:endParaRPr lang="en-US" sz="2800" dirty="0">
              <a:effectLst/>
            </a:endParaRPr>
          </a:p>
        </p:txBody>
      </p:sp>
      <p:sp>
        <p:nvSpPr>
          <p:cNvPr id="3" name="Subtitle 2"/>
          <p:cNvSpPr>
            <a:spLocks noGrp="1"/>
          </p:cNvSpPr>
          <p:nvPr>
            <p:ph type="subTitle" idx="1"/>
          </p:nvPr>
        </p:nvSpPr>
        <p:spPr>
          <a:xfrm>
            <a:off x="990600" y="1143000"/>
            <a:ext cx="7391400" cy="4953000"/>
          </a:xfrm>
        </p:spPr>
        <p:txBody>
          <a:bodyPr>
            <a:normAutofit/>
          </a:bodyPr>
          <a:lstStyle/>
          <a:p>
            <a:r>
              <a:rPr lang="ar-SA" dirty="0"/>
              <a:t>وللوصول إلى طريقة عرض التصميم بعد استخدام معالج الاستعلامات، حدد زر الاختيار "تعديل تصميم الاستعلام"، المبين في الشكل التالي:</a:t>
            </a:r>
            <a:endParaRPr lang="en-US" dirty="0"/>
          </a:p>
        </p:txBody>
      </p:sp>
      <p:pic>
        <p:nvPicPr>
          <p:cNvPr id="586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743200"/>
            <a:ext cx="3124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799"/>
          </a:xfrm>
        </p:spPr>
        <p:txBody>
          <a:bodyPr>
            <a:noAutofit/>
          </a:bodyPr>
          <a:lstStyle/>
          <a:p>
            <a:r>
              <a:rPr lang="ar-SA" sz="2800" dirty="0">
                <a:effectLst/>
              </a:rPr>
              <a:t>حول التبويبة السياقية لأدوات تصميم الاستعلام</a:t>
            </a:r>
            <a:endParaRPr lang="en-US" sz="2800" dirty="0">
              <a:effectLst/>
            </a:endParaRPr>
          </a:p>
        </p:txBody>
      </p:sp>
      <p:sp>
        <p:nvSpPr>
          <p:cNvPr id="3" name="Subtitle 2"/>
          <p:cNvSpPr>
            <a:spLocks noGrp="1"/>
          </p:cNvSpPr>
          <p:nvPr>
            <p:ph type="subTitle" idx="1"/>
          </p:nvPr>
        </p:nvSpPr>
        <p:spPr>
          <a:xfrm>
            <a:off x="381000" y="1219200"/>
            <a:ext cx="8458200" cy="5334000"/>
          </a:xfrm>
        </p:spPr>
        <p:txBody>
          <a:bodyPr>
            <a:noAutofit/>
          </a:bodyPr>
          <a:lstStyle/>
          <a:p>
            <a:r>
              <a:rPr lang="ar-SA" dirty="0"/>
              <a:t>تتضمن طريقة عرض تصميم الاستعلام أيضا على تبويبتها السياقية: أدوات استعلام - تصميم. ومع أن معظم الوظائف خارج نطاق هذا الدليل، لنلقي نظرة سريعة على وظائف الأوامر لكل مجموعة:</a:t>
            </a:r>
            <a:endParaRPr lang="en-US" dirty="0"/>
          </a:p>
        </p:txBody>
      </p:sp>
      <p:pic>
        <p:nvPicPr>
          <p:cNvPr id="587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43200"/>
            <a:ext cx="43878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5799"/>
          </a:xfrm>
        </p:spPr>
        <p:txBody>
          <a:bodyPr>
            <a:noAutofit/>
          </a:bodyPr>
          <a:lstStyle/>
          <a:p>
            <a:r>
              <a:rPr lang="ar-SA" sz="2800" dirty="0">
                <a:effectLst/>
              </a:rPr>
              <a:t>استخدام الاستعلامات</a:t>
            </a:r>
            <a:endParaRPr lang="en-US" sz="2800" dirty="0">
              <a:effectLst/>
            </a:endParaRPr>
          </a:p>
        </p:txBody>
      </p:sp>
      <p:sp>
        <p:nvSpPr>
          <p:cNvPr id="3" name="Subtitle 2"/>
          <p:cNvSpPr>
            <a:spLocks noGrp="1"/>
          </p:cNvSpPr>
          <p:nvPr>
            <p:ph type="subTitle" idx="1"/>
          </p:nvPr>
        </p:nvSpPr>
        <p:spPr>
          <a:xfrm>
            <a:off x="381000" y="1219200"/>
            <a:ext cx="8458200" cy="5334000"/>
          </a:xfrm>
        </p:spPr>
        <p:txBody>
          <a:bodyPr>
            <a:noAutofit/>
          </a:bodyPr>
          <a:lstStyle/>
          <a:p>
            <a:r>
              <a:rPr lang="ar-JO" dirty="0"/>
              <a:t>مع أنه يمكن أن تكون عملية تصميم الاستعلام شاقة جداً، إلا أنه يُعد تشغيل الاستعلام سهلاً للغاية. ولتنفيذ استعلام، قم بالنقر المزدوج فقط على اسم الاستعلام في جزء التنقل. فسيتم عرض النتائج في تبويبة جديدة بطريقة عرض ورقة البيانات:</a:t>
            </a:r>
            <a:endParaRPr lang="en-US" dirty="0"/>
          </a:p>
        </p:txBody>
      </p:sp>
      <p:pic>
        <p:nvPicPr>
          <p:cNvPr id="588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9588"/>
            <a:ext cx="503396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2081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pPr algn="ctr"/>
            <a:r>
              <a:rPr lang="ar-JO" sz="3200" dirty="0" smtClean="0"/>
              <a:t>الدرس 4-3: </a:t>
            </a:r>
            <a:r>
              <a:rPr lang="ar-SA" sz="3200" dirty="0">
                <a:effectLst/>
              </a:rPr>
              <a:t>إنشاء واستخدام التقارير</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SA" b="1" dirty="0"/>
              <a:t>ما هو التقرير؟</a:t>
            </a:r>
            <a:endParaRPr lang="en-US" b="1" dirty="0"/>
          </a:p>
          <a:p>
            <a:r>
              <a:rPr lang="ar-JO" dirty="0"/>
              <a:t>إن التقرير عبارة عن طريقة رسمية لعرض البيانات في قاعدة البيانات. </a:t>
            </a:r>
            <a:r>
              <a:rPr lang="ar-SA" dirty="0"/>
              <a:t>حيث يمكن أن يأتي مصدر البيانات لتقرير من جدول أو من البيانات التي يستردها استعلام. يمكن تخصيص التقارير بشكل كامل، مثل النماذج تماماً، حيث من السهل إنشائها باستخدام المعالج. فإن لم يكن المعالج مُحدداً بشكل كافي لمتطلباتك، فلديك طريقة عرض التصميم التي تسمح لك بتغيير اللون والتخطيط والنمط وأكثر من ذلك بشكل كامل.</a:t>
            </a:r>
            <a:endParaRPr lang="en-US" dirty="0"/>
          </a:p>
          <a:p>
            <a:r>
              <a:rPr lang="ar-JO" dirty="0"/>
              <a:t>إن تغيرت البيانات في قاعدة البيانات، فلا حاجة لعمل تغييرات التصميم على التقرير. ببساطة، قم بإعادة تشغيل التقرير واعرض النتائج.</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09600"/>
          </a:xfrm>
        </p:spPr>
        <p:txBody>
          <a:bodyPr>
            <a:normAutofit/>
          </a:bodyPr>
          <a:lstStyle/>
          <a:p>
            <a:r>
              <a:rPr lang="ar-SA" sz="2800" dirty="0">
                <a:effectLst/>
              </a:rPr>
              <a:t>إنشاء تقرير باستخدام المعالج</a:t>
            </a:r>
            <a:endParaRPr lang="en-US" sz="2800" dirty="0">
              <a:effectLst/>
            </a:endParaRPr>
          </a:p>
        </p:txBody>
      </p:sp>
      <p:sp>
        <p:nvSpPr>
          <p:cNvPr id="3" name="Subtitle 2"/>
          <p:cNvSpPr>
            <a:spLocks noGrp="1"/>
          </p:cNvSpPr>
          <p:nvPr>
            <p:ph type="subTitle" idx="1"/>
          </p:nvPr>
        </p:nvSpPr>
        <p:spPr>
          <a:xfrm>
            <a:off x="304800" y="838200"/>
            <a:ext cx="8534400" cy="5181600"/>
          </a:xfrm>
        </p:spPr>
        <p:txBody>
          <a:bodyPr>
            <a:normAutofit/>
          </a:bodyPr>
          <a:lstStyle/>
          <a:p>
            <a:r>
              <a:rPr lang="ar-JO" dirty="0"/>
              <a:t>تعتمد التقارير على الاستعلامات والجداول التي جرى إنشاؤها. لذلك تُعد عملية إنشاء تقارير بسيطة باستخدام معالج التقارير طريقة مباشرة وسهلة للغاية. ويُعد التقرير المستند على استعلام بسيط وسيلة أساسية مُحببة وقابلة للطباعة لعرض نتائج هذا الاستعلام.</a:t>
            </a:r>
            <a:endParaRPr lang="en-US" dirty="0"/>
          </a:p>
          <a:p>
            <a:r>
              <a:rPr lang="ar-SA" dirty="0"/>
              <a:t>ويمكنك إيجاد أمر معالج التقارير في تبويبة إنشاء:</a:t>
            </a:r>
            <a:endParaRPr lang="en-US" dirty="0"/>
          </a:p>
        </p:txBody>
      </p:sp>
      <p:pic>
        <p:nvPicPr>
          <p:cNvPr id="589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12" y="3352800"/>
            <a:ext cx="24145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57200"/>
            <a:ext cx="7772400" cy="534362"/>
          </a:xfrm>
        </p:spPr>
        <p:txBody>
          <a:bodyPr>
            <a:normAutofit/>
          </a:bodyPr>
          <a:lstStyle/>
          <a:p>
            <a:r>
              <a:rPr lang="ar-SA" sz="2800" dirty="0">
                <a:effectLst/>
              </a:rPr>
              <a:t>إستخدام عرض التصميم لتعديل التقرير</a:t>
            </a:r>
            <a:endParaRPr lang="en-US" sz="2800" dirty="0">
              <a:effectLst/>
            </a:endParaRPr>
          </a:p>
        </p:txBody>
      </p:sp>
      <p:sp>
        <p:nvSpPr>
          <p:cNvPr id="3" name="Subtitle 2"/>
          <p:cNvSpPr>
            <a:spLocks noGrp="1"/>
          </p:cNvSpPr>
          <p:nvPr>
            <p:ph type="subTitle" idx="1"/>
          </p:nvPr>
        </p:nvSpPr>
        <p:spPr>
          <a:xfrm>
            <a:off x="685800" y="1143000"/>
            <a:ext cx="7772400" cy="2514600"/>
          </a:xfrm>
        </p:spPr>
        <p:txBody>
          <a:bodyPr>
            <a:normAutofit/>
          </a:bodyPr>
          <a:lstStyle/>
          <a:p>
            <a:r>
              <a:rPr lang="ar-SA" dirty="0"/>
              <a:t>بنفس طريقة عمل النماذج والاستعلامات، يمكنك الدخول إلى طريقة عرض تصميم التقرير إما بالنقر على زر الاختيار "تعديل تصميم التقرير" قبل إغلاق المعالج أو باستخدام قائمة عرض بعد فتح التقرير. ويظهر عرض تقرير التصميم لتقرير </a:t>
            </a:r>
            <a:r>
              <a:rPr lang="en-US" dirty="0"/>
              <a:t>Customers Extended </a:t>
            </a:r>
            <a:r>
              <a:rPr lang="ar-SA" dirty="0"/>
              <a:t>، الشكل التالي:</a:t>
            </a:r>
            <a:endParaRPr lang="en-US" dirty="0"/>
          </a:p>
        </p:txBody>
      </p:sp>
      <p:pic>
        <p:nvPicPr>
          <p:cNvPr id="590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733800"/>
            <a:ext cx="5075238"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2161</TotalTime>
  <Words>8115</Words>
  <Application>Microsoft Office PowerPoint</Application>
  <PresentationFormat>On-screen Show (4:3)</PresentationFormat>
  <Paragraphs>513</Paragraphs>
  <Slides>166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166</vt:i4>
      </vt:variant>
    </vt:vector>
  </HeadingPairs>
  <TitlesOfParts>
    <vt:vector size="168" baseType="lpstr">
      <vt:lpstr>Concourse</vt:lpstr>
      <vt:lpstr>Paintbrush Picture</vt:lpstr>
      <vt:lpstr>PowerPoint Presentation</vt:lpstr>
      <vt:lpstr>القسم 1: بدء العمل</vt:lpstr>
      <vt:lpstr>القسم 1: بدء العمل</vt:lpstr>
      <vt:lpstr>الدرس 1-1: الشروع بالعمل</vt:lpstr>
      <vt:lpstr>ما الجديد في برنامج مايكروسوفت أكسس؟ </vt:lpstr>
      <vt:lpstr>ما الجديد في برنامج أكسس 2010؟ </vt:lpstr>
      <vt:lpstr>فتح وإغلاق برنامج الأكسس</vt:lpstr>
      <vt:lpstr>الدرس 1-2: اساسيات الواجهة</vt:lpstr>
      <vt:lpstr>فهم طريقة عرض Backstage (قائمة الملف)</vt:lpstr>
      <vt:lpstr>نظرة عامة للواجهة</vt:lpstr>
      <vt:lpstr>إستخدام علامات التبويب القياسية</vt:lpstr>
      <vt:lpstr>استخدام التبويبات السياقية   </vt:lpstr>
      <vt:lpstr> الدرس 1-3: أمان قاعدة البيانات</vt:lpstr>
      <vt:lpstr>تحذيرات قد تلاحظها عند فتح قاعدة البيانات </vt:lpstr>
      <vt:lpstr>تمكين المحتوى</vt:lpstr>
      <vt:lpstr>حول التواقيع الرقمية</vt:lpstr>
      <vt:lpstr>فتح مركز التوثيق</vt:lpstr>
      <vt:lpstr>تعيين كلمة مرور لقاعدة بياناتك</vt:lpstr>
      <vt:lpstr>الدرس 1-4: الحصول على التعليمات</vt:lpstr>
      <vt:lpstr>فتح ملف التعليمات</vt:lpstr>
      <vt:lpstr>نظرة عامة على ملف التعليمات</vt:lpstr>
      <vt:lpstr>تعليمات عبر الانترنت وبدون الإتصال بالإنترنت</vt:lpstr>
      <vt:lpstr>البحث عن التعليمات  </vt:lpstr>
      <vt:lpstr>القسم 2: الواجهة الجديدة</vt:lpstr>
      <vt:lpstr>الدرس 2-1: شريط أدوات الوصول السريع </vt:lpstr>
      <vt:lpstr>أوامر شريط أدوات الوصول السريع الافتراضي  </vt:lpstr>
      <vt:lpstr>إضافة الأوامر </vt:lpstr>
      <vt:lpstr>إزالة الاوامر</vt:lpstr>
      <vt:lpstr>تخصيص شريط الأدوات </vt:lpstr>
      <vt:lpstr> الدرس 2-2: أساسيات التبويبات</vt:lpstr>
      <vt:lpstr>حول التبويبات</vt:lpstr>
      <vt:lpstr>فتح مربعات حوار إضافية</vt:lpstr>
      <vt:lpstr>استخدام قائمة ملف (Backstage)</vt:lpstr>
      <vt:lpstr>الدرس 2-3 تبويبة الصفحة الرئيسية </vt:lpstr>
      <vt:lpstr>أوامر العرض</vt:lpstr>
      <vt:lpstr>أوامر الحافظة</vt:lpstr>
      <vt:lpstr>أوامر الفرز والتصفية</vt:lpstr>
      <vt:lpstr>أوامر السجلات</vt:lpstr>
      <vt:lpstr>أوامر بحث</vt:lpstr>
      <vt:lpstr>أوامر تنسيق النص</vt:lpstr>
      <vt:lpstr> الدرس 2-4: تبويبة إنشاء</vt:lpstr>
      <vt:lpstr>أوامر القوالب</vt:lpstr>
      <vt:lpstr>أوامر الجداول </vt:lpstr>
      <vt:lpstr>أوامر الاستعلامات</vt:lpstr>
      <vt:lpstr>أوامر النماذج</vt:lpstr>
      <vt:lpstr>أوامر التقارير</vt:lpstr>
      <vt:lpstr>أوامر الماكرو والرمز</vt:lpstr>
      <vt:lpstr>الدرس 2-5: تبويبة البيانات الخارجية </vt:lpstr>
      <vt:lpstr>أوامر استيراد وربط</vt:lpstr>
      <vt:lpstr>أوامر تصدير</vt:lpstr>
      <vt:lpstr> أوامر تجميع البيانات</vt:lpstr>
      <vt:lpstr>الدرس 2-6: تبويبة أدوات قاعدة البيانات</vt:lpstr>
      <vt:lpstr>أوامر الأدوات</vt:lpstr>
      <vt:lpstr>أوامر ماكرو</vt:lpstr>
      <vt:lpstr>أوامر نقل البيانات</vt:lpstr>
      <vt:lpstr>أوامر الوظائف الإضافية</vt:lpstr>
      <vt:lpstr> القسم 3: إنشاء قاعدة بيانات </vt:lpstr>
      <vt:lpstr> القسم 3: إنشاء قاعدة بيانات </vt:lpstr>
      <vt:lpstr> الدرس 3-1: الخطوات الأولى</vt:lpstr>
      <vt:lpstr> الدرس 3-1: الخطوات الأولى</vt:lpstr>
      <vt:lpstr>إنشاء قاعدة بيانات فارغة</vt:lpstr>
      <vt:lpstr>إنشاء قاعدة بيانات من القالب </vt:lpstr>
      <vt:lpstr>إستخدام كائنات قاعدة البيانات      </vt:lpstr>
      <vt:lpstr>اعداد خيارات التنقل</vt:lpstr>
      <vt:lpstr>الدرس 3-2: عن السجلات</vt:lpstr>
      <vt:lpstr>ما هو السجل؟</vt:lpstr>
      <vt:lpstr>إرشادات التنقل</vt:lpstr>
      <vt:lpstr>إضافة سجلات</vt:lpstr>
      <vt:lpstr>تحرير سجلات</vt:lpstr>
      <vt:lpstr>حذف السجلات</vt:lpstr>
      <vt:lpstr>طباعة السجلات</vt:lpstr>
      <vt:lpstr>الدرس 3-3: انشاء جدول </vt:lpstr>
      <vt:lpstr>استخدام عرض التصميم</vt:lpstr>
      <vt:lpstr>ادخال البيانات في الجدول </vt:lpstr>
      <vt:lpstr>تنسيق الجدول</vt:lpstr>
      <vt:lpstr>الدرس 3-4: تنسيق نص</vt:lpstr>
      <vt:lpstr>تحديد بيانات</vt:lpstr>
      <vt:lpstr>قص ونسخ ولصق</vt:lpstr>
      <vt:lpstr>استخدام نسخ التنسيق</vt:lpstr>
      <vt:lpstr>استخدام تراجع وإعادة </vt:lpstr>
      <vt:lpstr>تدقيق إملائي</vt:lpstr>
      <vt:lpstr> القسم 4: القيام بمزيد من الأمور في قاعدة البيانات الخاصة بك</vt:lpstr>
      <vt:lpstr> القسم 4: القيام بمزيد من الأمور في قاعدة البيانات الخاصة بك</vt:lpstr>
      <vt:lpstr>الدرس 4-1: إنشاء واستخدام النماذج</vt:lpstr>
      <vt:lpstr>ما هو النموذج؟</vt:lpstr>
      <vt:lpstr>عناصر تحكم مُنضمّة وغير مُنضمّة</vt:lpstr>
      <vt:lpstr>إنشاء نموذج أساسي</vt:lpstr>
      <vt:lpstr>إنشاء نموذج باستخدام المعالج </vt:lpstr>
      <vt:lpstr>استخدام طريقة عرض التصميم لتعديل النموذج</vt:lpstr>
      <vt:lpstr>حول التبويبات السياقية لأدوات تصميم النموذج </vt:lpstr>
      <vt:lpstr>إستخدام النماذج</vt:lpstr>
      <vt:lpstr>الدرس 4-2: إنشاء واستخدام الاستعلامات</vt:lpstr>
      <vt:lpstr>إنشاء استعلام باستخدام المعالج </vt:lpstr>
      <vt:lpstr>استخدام عرض التصميم لتعديل الاستعلام</vt:lpstr>
      <vt:lpstr>حول التبويبة السياقية لأدوات تصميم الاستعلام</vt:lpstr>
      <vt:lpstr>استخدام الاستعلامات</vt:lpstr>
      <vt:lpstr>الدرس 4-3: إنشاء واستخدام التقارير</vt:lpstr>
      <vt:lpstr>إنشاء تقرير باستخدام المعالج</vt:lpstr>
      <vt:lpstr>إستخدام عرض التصميم لتعديل التقرير</vt:lpstr>
      <vt:lpstr>حول التبويبات السياقية لأدوات تصميم التقرير </vt:lpstr>
      <vt:lpstr>استخدام التقارير</vt:lpstr>
      <vt:lpstr> الدرس 4-4: فرز وتصفية البيانات</vt:lpstr>
      <vt:lpstr>فرز تصاعدي أو تنازلي</vt:lpstr>
      <vt:lpstr>تبديل عامل التصفية</vt:lpstr>
      <vt:lpstr>اختيار تحديد الفرز</vt:lpstr>
      <vt:lpstr>استخدام خيارات متقدمة</vt:lpstr>
      <vt:lpstr> الدرس 4-5: استعراض البيانات</vt:lpstr>
      <vt:lpstr>استخدام أيقونات عرض</vt:lpstr>
      <vt:lpstr>استخدام تبويبات الكائن</vt:lpstr>
      <vt:lpstr>إغلاق تبويبات الكائنات بصورة مفردة</vt:lpstr>
      <vt:lpstr>الدرس 4-6: طباعة كائن قاعدة بيانات</vt:lpstr>
      <vt:lpstr>مربع حوار طباعة</vt:lpstr>
      <vt:lpstr>استخدام معاينة قبل الطباعة</vt:lpstr>
      <vt:lpstr>الطباعة مقابل التصدير</vt:lpstr>
      <vt:lpstr> القسم 5: العمل على الجداول</vt:lpstr>
      <vt:lpstr> القسم 5: العمل على الجداول</vt:lpstr>
      <vt:lpstr>الدرس 5-1: تخصيص الجداول</vt:lpstr>
      <vt:lpstr>إضافة مفتاح أساسي</vt:lpstr>
      <vt:lpstr>فهرسة حقل</vt:lpstr>
      <vt:lpstr>إدخال وحذف ونقل الحقول</vt:lpstr>
      <vt:lpstr>PowerPoint Presentation</vt:lpstr>
      <vt:lpstr>إضافة عناصر التشغيل السريع</vt:lpstr>
      <vt:lpstr>استيراد جدول من مصدر آخر </vt:lpstr>
      <vt:lpstr> الدرس 5-2 تنسيق الجداول</vt:lpstr>
      <vt:lpstr>تنسيق حقول النص</vt:lpstr>
      <vt:lpstr>إضافة وصف للحقول</vt:lpstr>
      <vt:lpstr>إضافة تسميات توضيحية</vt:lpstr>
      <vt:lpstr> الدرس 5-3: التحكم بجدول إدخال البيانات</vt:lpstr>
      <vt:lpstr>تحديد القيمة الافتراضية</vt:lpstr>
      <vt:lpstr>تحديد القيمة المطلوبة</vt:lpstr>
      <vt:lpstr>إنشاء واستخدام أقنعة الإدخال</vt:lpstr>
      <vt:lpstr>إنشاء وإزالة علاقات الجدول</vt:lpstr>
      <vt:lpstr> الدرس 5-4: ادارة إدخال بيانات جدول</vt:lpstr>
      <vt:lpstr>آلية التحقق من البيانات</vt:lpstr>
      <vt:lpstr>إنشاء حقل بحث</vt:lpstr>
      <vt:lpstr>تعديل حقل البحث</vt:lpstr>
      <vt:lpstr>إنشاء لائحة القيم</vt:lpstr>
      <vt:lpstr>تعديل لائحة القيم</vt:lpstr>
      <vt:lpstr> القسم 6: العمل مع النماذج</vt:lpstr>
      <vt:lpstr> القسم 6: العمل مع النماذج</vt:lpstr>
      <vt:lpstr> الدرس6-1: عناصر التحكم الأساسية بالنماذج</vt:lpstr>
      <vt:lpstr>أنواع عناصر تحكم النموذج:</vt:lpstr>
      <vt:lpstr>إضافة عناصر تحكم</vt:lpstr>
      <vt:lpstr>استخدام معالج عناصر التحكم</vt:lpstr>
      <vt:lpstr>قص ونسخ ولصق ونقل عنصر تحكم</vt:lpstr>
      <vt:lpstr>تنسيق عناصر التحكم</vt:lpstr>
      <vt:lpstr> الدرس 6-2: عناصر التحكم المتقدم بالنماذج</vt:lpstr>
      <vt:lpstr>تغيير التحكم في مصدر البيانات</vt:lpstr>
      <vt:lpstr>تغيير قيمة عنصر التحكم الافتراضي</vt:lpstr>
      <vt:lpstr>إنشاء عنصر تحكم محسوب</vt:lpstr>
      <vt:lpstr>استخدام خصائص النموذج</vt:lpstr>
      <vt:lpstr> الدرس 6-3: تنظيم بيانات التقارير</vt:lpstr>
      <vt:lpstr>استخدام أقسام التقرير</vt:lpstr>
      <vt:lpstr>تغيير خصائص القسم</vt:lpstr>
      <vt:lpstr>التجميع والفرز في التقرير</vt:lpstr>
      <vt:lpstr>القيام بالمزيد من الأمور مع وظائف التجميع والفرز</vt:lpstr>
      <vt:lpstr>استخدام عناصر التحكم المحسوبة في التقرير</vt:lpstr>
      <vt:lpstr> الدرس 6-4: تنسيق التقارير</vt:lpstr>
      <vt:lpstr>تعديل الخط</vt:lpstr>
      <vt:lpstr>إضافة الشعارات</vt:lpstr>
      <vt:lpstr>استخدام النسق </vt:lpstr>
      <vt:lpstr> الدرس 6-5: أساسيات الاستعلامات </vt:lpstr>
      <vt:lpstr>إنشاء الاستعلامات</vt:lpstr>
      <vt:lpstr>فرز الاستعلام  </vt:lpstr>
      <vt:lpstr>تصفية الاستعلام</vt:lpstr>
      <vt:lpstr>إظهار وإخفاء الحقول</vt:lpstr>
    </vt:vector>
  </TitlesOfParts>
  <Company>tago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القسم 1: البداية</dc:title>
  <dc:creator>Oday Al-Qasem</dc:creator>
  <cp:lastModifiedBy>Alaa Abuatyah</cp:lastModifiedBy>
  <cp:revision>201</cp:revision>
  <dcterms:created xsi:type="dcterms:W3CDTF">2011-12-11T15:08:42Z</dcterms:created>
  <dcterms:modified xsi:type="dcterms:W3CDTF">2012-06-07T14:29:57Z</dcterms:modified>
</cp:coreProperties>
</file>